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357" r:id="rId2"/>
    <p:sldId id="360" r:id="rId3"/>
    <p:sldId id="358" r:id="rId4"/>
    <p:sldId id="359" r:id="rId5"/>
  </p:sldIdLst>
  <p:sldSz cx="9144000" cy="5143500" type="screen16x9"/>
  <p:notesSz cx="6797675" cy="9928225"/>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A8246E"/>
    <a:srgbClr val="009900"/>
    <a:srgbClr val="006600"/>
    <a:srgbClr val="008000"/>
    <a:srgbClr val="5DFFA6"/>
    <a:srgbClr val="B2C7E0"/>
    <a:srgbClr val="DBE7C3"/>
    <a:srgbClr val="00B853"/>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04" autoAdjust="0"/>
  </p:normalViewPr>
  <p:slideViewPr>
    <p:cSldViewPr>
      <p:cViewPr>
        <p:scale>
          <a:sx n="107" d="100"/>
          <a:sy n="107" d="100"/>
        </p:scale>
        <p:origin x="-174" y="-24"/>
      </p:cViewPr>
      <p:guideLst>
        <p:guide orient="horz" pos="2160"/>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D8EA4070-B5DE-4915-BF4D-AF5511319D31}" type="datetimeFigureOut">
              <a:rPr lang="ru-RU"/>
              <a:pPr>
                <a:defRPr/>
              </a:pPr>
              <a:t>23.09.2021</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EC841E85-1006-467E-94DB-A690F111CBAF}"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95C63D72-A837-4C02-874E-107457274920}" type="datetime1">
              <a:rPr lang="ru-RU"/>
              <a:pPr>
                <a:defRPr/>
              </a:pPr>
              <a:t>23.09.2021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B9FD19-7DA7-411E-B40A-63FB4472D7FA}"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A1DE527D-CDC3-46BA-9B7A-27A08E364EA4}" type="datetime1">
              <a:rPr lang="ru-RU"/>
              <a:pPr>
                <a:defRPr/>
              </a:pPr>
              <a:t>23.09.2021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1AE1B84-0972-4C89-897B-5412AFF950F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C7743BFC-6D16-4EF3-B9B2-88C1996FA347}" type="datetime1">
              <a:rPr lang="ru-RU"/>
              <a:pPr>
                <a:defRPr/>
              </a:pPr>
              <a:t>23.09.2021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C94093A-9443-4AB9-9DA0-E85C6745636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0C841F0D-445A-4385-B1BF-AB7E58D06968}" type="datetime1">
              <a:rPr lang="ru-RU"/>
              <a:pPr>
                <a:defRPr/>
              </a:pPr>
              <a:t>23.09.2021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7E7E4AC-03A7-4B9E-B9B9-5C734DA6B84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90F4997E-D2B4-4A47-8608-D2652A2A21BD}" type="datetime1">
              <a:rPr lang="ru-RU"/>
              <a:pPr>
                <a:defRPr/>
              </a:pPr>
              <a:t>23.09.2021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357DC16-3F99-46EE-A483-8756A0CD1AE6}"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0FCE4823-E598-4C7C-AF2C-C34E05F56505}" type="datetime1">
              <a:rPr lang="ru-RU"/>
              <a:pPr>
                <a:defRPr/>
              </a:pPr>
              <a:t>23.09.2021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75FB671-0FE0-40D3-B117-5B6473BF96F4}"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C3FC04ED-A6A3-4D1C-A501-356884E33C03}" type="datetime1">
              <a:rPr lang="ru-RU"/>
              <a:pPr>
                <a:defRPr/>
              </a:pPr>
              <a:t>23.09.2021</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557B768C-92FB-472A-A28C-11738BD13BBE}"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66834F62-658F-401D-B654-2B81A2250A3D}" type="datetime1">
              <a:rPr lang="ru-RU"/>
              <a:pPr>
                <a:defRPr/>
              </a:pPr>
              <a:t>23.09.2021</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500EC0F8-B61E-438F-9D5C-12DE7463429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E6DEED7-4F1B-4F20-9120-7ED5D5C15F1B}" type="datetime1">
              <a:rPr lang="ru-RU"/>
              <a:pPr>
                <a:defRPr/>
              </a:pPr>
              <a:t>23.09.2021</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315D1D5-B58C-4A57-A3D5-A487B85204F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B80618F4-804C-400F-B45C-EBD1185A1EA8}" type="datetime1">
              <a:rPr lang="ru-RU"/>
              <a:pPr>
                <a:defRPr/>
              </a:pPr>
              <a:t>23.09.2021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7DF91D1-3388-44BE-91F7-65A13818E44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AB854125-F7B0-4E2A-9E5B-8D83EE1B4B18}" type="datetime1">
              <a:rPr lang="ru-RU"/>
              <a:pPr>
                <a:defRPr/>
              </a:pPr>
              <a:t>23.09.2021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603DC77-B3A3-4EB5-90E7-6BAE48C89B4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11188" y="206375"/>
            <a:ext cx="8075612"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611188" y="1200150"/>
            <a:ext cx="8075612"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611188" y="4767263"/>
            <a:ext cx="2133600" cy="27463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838AF10-60C4-4555-A6A8-04069C43EFEE}" type="datetime1">
              <a:rPr lang="ru-RU"/>
              <a:pPr>
                <a:defRPr/>
              </a:pPr>
              <a:t>23.09.2021</a:t>
            </a:fld>
            <a:endParaRPr lang="ru-RU"/>
          </a:p>
        </p:txBody>
      </p:sp>
      <p:sp>
        <p:nvSpPr>
          <p:cNvPr id="5" name="Нижний колонтитул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7010400" y="11113"/>
            <a:ext cx="2133600" cy="273050"/>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CCE53B1-82ED-4792-B932-479DE26822D1}"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hdr="0" ftr="0" dt="0"/>
  <p:txStyles>
    <p:titleStyle>
      <a:lvl1pPr algn="ctr" rtl="0" fontAlgn="base">
        <a:spcBef>
          <a:spcPct val="0"/>
        </a:spcBef>
        <a:spcAft>
          <a:spcPct val="0"/>
        </a:spcAft>
        <a:defRPr sz="4400" b="1" kern="1200">
          <a:solidFill>
            <a:schemeClr val="tx1"/>
          </a:solidFill>
          <a:latin typeface="+mj-lt"/>
          <a:ea typeface="+mj-ea"/>
          <a:cs typeface="+mj-cs"/>
        </a:defRPr>
      </a:lvl1pPr>
      <a:lvl2pPr algn="ctr" rtl="0" fontAlgn="base">
        <a:spcBef>
          <a:spcPct val="0"/>
        </a:spcBef>
        <a:spcAft>
          <a:spcPct val="0"/>
        </a:spcAft>
        <a:defRPr sz="4400" b="1">
          <a:solidFill>
            <a:schemeClr val="tx1"/>
          </a:solidFill>
          <a:latin typeface="Arial" charset="0"/>
        </a:defRPr>
      </a:lvl2pPr>
      <a:lvl3pPr algn="ctr" rtl="0" fontAlgn="base">
        <a:spcBef>
          <a:spcPct val="0"/>
        </a:spcBef>
        <a:spcAft>
          <a:spcPct val="0"/>
        </a:spcAft>
        <a:defRPr sz="4400" b="1">
          <a:solidFill>
            <a:schemeClr val="tx1"/>
          </a:solidFill>
          <a:latin typeface="Arial" charset="0"/>
        </a:defRPr>
      </a:lvl3pPr>
      <a:lvl4pPr algn="ctr" rtl="0" fontAlgn="base">
        <a:spcBef>
          <a:spcPct val="0"/>
        </a:spcBef>
        <a:spcAft>
          <a:spcPct val="0"/>
        </a:spcAft>
        <a:defRPr sz="4400" b="1">
          <a:solidFill>
            <a:schemeClr val="tx1"/>
          </a:solidFill>
          <a:latin typeface="Arial" charset="0"/>
        </a:defRPr>
      </a:lvl4pPr>
      <a:lvl5pPr algn="ctr" rtl="0" fontAlgn="base">
        <a:spcBef>
          <a:spcPct val="0"/>
        </a:spcBef>
        <a:spcAft>
          <a:spcPct val="0"/>
        </a:spcAft>
        <a:defRPr sz="4400" b="1">
          <a:solidFill>
            <a:schemeClr val="tx1"/>
          </a:solidFill>
          <a:latin typeface="Arial" charset="0"/>
        </a:defRPr>
      </a:lvl5pPr>
      <a:lvl6pPr marL="457200" algn="ctr" rtl="0" fontAlgn="base">
        <a:spcBef>
          <a:spcPct val="0"/>
        </a:spcBef>
        <a:spcAft>
          <a:spcPct val="0"/>
        </a:spcAft>
        <a:defRPr sz="4400" b="1">
          <a:solidFill>
            <a:schemeClr val="tx1"/>
          </a:solidFill>
          <a:latin typeface="Arial" charset="0"/>
        </a:defRPr>
      </a:lvl6pPr>
      <a:lvl7pPr marL="914400" algn="ctr" rtl="0" fontAlgn="base">
        <a:spcBef>
          <a:spcPct val="0"/>
        </a:spcBef>
        <a:spcAft>
          <a:spcPct val="0"/>
        </a:spcAft>
        <a:defRPr sz="4400" b="1">
          <a:solidFill>
            <a:schemeClr val="tx1"/>
          </a:solidFill>
          <a:latin typeface="Arial" charset="0"/>
        </a:defRPr>
      </a:lvl7pPr>
      <a:lvl8pPr marL="1371600" algn="ctr" rtl="0" fontAlgn="base">
        <a:spcBef>
          <a:spcPct val="0"/>
        </a:spcBef>
        <a:spcAft>
          <a:spcPct val="0"/>
        </a:spcAft>
        <a:defRPr sz="4400" b="1">
          <a:solidFill>
            <a:schemeClr val="tx1"/>
          </a:solidFill>
          <a:latin typeface="Arial" charset="0"/>
        </a:defRPr>
      </a:lvl8pPr>
      <a:lvl9pPr marL="1828800" algn="ctr" rtl="0" fontAlgn="base">
        <a:spcBef>
          <a:spcPct val="0"/>
        </a:spcBef>
        <a:spcAft>
          <a:spcPct val="0"/>
        </a:spcAft>
        <a:defRPr sz="4400" b="1">
          <a:solidFill>
            <a:schemeClr val="tx1"/>
          </a:solidFill>
          <a:latin typeface="Arial"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8.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8.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6238" y="261938"/>
            <a:ext cx="6583362" cy="1085850"/>
          </a:xfrm>
        </p:spPr>
        <p:txBody>
          <a:bodyPr>
            <a:noAutofit/>
          </a:bodyPr>
          <a:lstStyle/>
          <a:p>
            <a:pPr>
              <a:lnSpc>
                <a:spcPct val="115000"/>
              </a:lnSpc>
              <a:spcAft>
                <a:spcPts val="725"/>
              </a:spcAft>
            </a:pPr>
            <a:r>
              <a:rPr lang="ru-RU" sz="1200" smtClean="0">
                <a:solidFill>
                  <a:srgbClr val="002060"/>
                </a:solidFill>
                <a:latin typeface="Times New Roman" pitchFamily="18" charset="0"/>
                <a:ea typeface="Calibri" pitchFamily="34" charset="0"/>
                <a:cs typeface="Times New Roman" pitchFamily="18" charset="0"/>
              </a:rPr>
              <a:t>               </a:t>
            </a:r>
            <a:r>
              <a:rPr lang="tt-RU" sz="1200" smtClean="0">
                <a:latin typeface="Times New Roman" pitchFamily="18" charset="0"/>
                <a:ea typeface="Calibri" pitchFamily="34" charset="0"/>
                <a:cs typeface="Times New Roman" pitchFamily="18" charset="0"/>
              </a:rPr>
              <a:t>Всемирная ак</a:t>
            </a:r>
            <a:r>
              <a:rPr lang="ru-RU" sz="1200" smtClean="0">
                <a:latin typeface="Times New Roman" pitchFamily="18" charset="0"/>
                <a:ea typeface="Calibri" pitchFamily="34" charset="0"/>
                <a:cs typeface="Times New Roman" pitchFamily="18" charset="0"/>
              </a:rPr>
              <a:t>ц</a:t>
            </a:r>
            <a:r>
              <a:rPr lang="tt-RU" sz="1200" smtClean="0">
                <a:latin typeface="Times New Roman" pitchFamily="18" charset="0"/>
                <a:ea typeface="Calibri" pitchFamily="34" charset="0"/>
                <a:cs typeface="Times New Roman" pitchFamily="18" charset="0"/>
              </a:rPr>
              <a:t>ия “Татарча диктант”</a:t>
            </a:r>
            <a:r>
              <a:rPr lang="ru-RU" sz="1200" smtClean="0">
                <a:solidFill>
                  <a:srgbClr val="002060"/>
                </a:solidFill>
                <a:latin typeface="Times New Roman" pitchFamily="18" charset="0"/>
                <a:ea typeface="Calibri" pitchFamily="34" charset="0"/>
                <a:cs typeface="Times New Roman" pitchFamily="18" charset="0"/>
              </a:rPr>
              <a:t/>
            </a:r>
            <a:br>
              <a:rPr lang="ru-RU" sz="1200" smtClean="0">
                <a:solidFill>
                  <a:srgbClr val="002060"/>
                </a:solidFill>
                <a:latin typeface="Times New Roman" pitchFamily="18" charset="0"/>
                <a:ea typeface="Calibri" pitchFamily="34" charset="0"/>
                <a:cs typeface="Times New Roman" pitchFamily="18" charset="0"/>
              </a:rPr>
            </a:br>
            <a:r>
              <a:rPr lang="en-US" sz="1200" smtClean="0">
                <a:solidFill>
                  <a:srgbClr val="002060"/>
                </a:solidFill>
                <a:latin typeface="Times New Roman" pitchFamily="18" charset="0"/>
                <a:ea typeface="Calibri" pitchFamily="34" charset="0"/>
                <a:cs typeface="Times New Roman" pitchFamily="18" charset="0"/>
              </a:rPr>
              <a:t>                    </a:t>
            </a:r>
            <a:endParaRPr lang="ru-RU" sz="1400" smtClean="0">
              <a:solidFill>
                <a:srgbClr val="C00000"/>
              </a:solidFill>
              <a:effectLst>
                <a:outerShdw blurRad="38100" dist="38100" dir="2700000" algn="tl">
                  <a:srgbClr val="C0C0C0"/>
                </a:outerShdw>
              </a:effectLst>
              <a:latin typeface="Times New Roman" pitchFamily="18" charset="0"/>
              <a:ea typeface="Calibri" pitchFamily="34" charset="0"/>
              <a:cs typeface="Times New Roman" pitchFamily="18" charset="0"/>
            </a:endParaRPr>
          </a:p>
        </p:txBody>
      </p:sp>
      <p:sp>
        <p:nvSpPr>
          <p:cNvPr id="14338" name="Номер слайда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01DA36-3999-4498-8F6B-F2D1CFCD6116}" type="slidenum">
              <a:rPr lang="ru-RU">
                <a:solidFill>
                  <a:srgbClr val="898989"/>
                </a:solidFill>
                <a:cs typeface="Arial" charset="0"/>
              </a:rPr>
              <a:pPr fontAlgn="base">
                <a:spcBef>
                  <a:spcPct val="0"/>
                </a:spcBef>
                <a:spcAft>
                  <a:spcPct val="0"/>
                </a:spcAft>
              </a:pPr>
              <a:t>1</a:t>
            </a:fld>
            <a:endParaRPr lang="ru-RU">
              <a:solidFill>
                <a:srgbClr val="898989"/>
              </a:solidFill>
              <a:cs typeface="Arial" charset="0"/>
            </a:endParaRPr>
          </a:p>
        </p:txBody>
      </p:sp>
      <p:sp>
        <p:nvSpPr>
          <p:cNvPr id="6" name="Заголовок 1"/>
          <p:cNvSpPr txBox="1">
            <a:spLocks/>
          </p:cNvSpPr>
          <p:nvPr/>
        </p:nvSpPr>
        <p:spPr>
          <a:xfrm>
            <a:off x="817563" y="261938"/>
            <a:ext cx="8075612" cy="277812"/>
          </a:xfrm>
          <a:prstGeom prst="rect">
            <a:avLst/>
          </a:prstGeom>
        </p:spPr>
        <p:txBody>
          <a:bodyPr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fontAlgn="auto">
              <a:spcAft>
                <a:spcPts val="0"/>
              </a:spcAft>
              <a:defRPr/>
            </a:pPr>
            <a:r>
              <a:rPr lang="tt-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a:t>
            </a: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АОУ «СОШ №2» г. Нурлат РТ</a:t>
            </a:r>
          </a:p>
        </p:txBody>
      </p:sp>
      <p:sp>
        <p:nvSpPr>
          <p:cNvPr id="14340" name="TextBox 15"/>
          <p:cNvSpPr txBox="1">
            <a:spLocks noChangeArrowheads="1"/>
          </p:cNvSpPr>
          <p:nvPr/>
        </p:nvSpPr>
        <p:spPr bwMode="auto">
          <a:xfrm rot="167885">
            <a:off x="2484438" y="2954338"/>
            <a:ext cx="4808537" cy="287337"/>
          </a:xfrm>
          <a:prstGeom prst="rect">
            <a:avLst/>
          </a:prstGeom>
          <a:noFill/>
          <a:ln w="9525">
            <a:noFill/>
            <a:miter lim="800000"/>
            <a:headEnd/>
            <a:tailEnd/>
          </a:ln>
        </p:spPr>
        <p:txBody>
          <a:bodyPr>
            <a:spAutoFit/>
          </a:bodyPr>
          <a:lstStyle/>
          <a:p>
            <a:pPr>
              <a:lnSpc>
                <a:spcPct val="115000"/>
              </a:lnSpc>
              <a:spcAft>
                <a:spcPts val="1200"/>
              </a:spcAft>
            </a:pPr>
            <a:r>
              <a:rPr lang="en-US" sz="1200">
                <a:latin typeface="Times New Roman" pitchFamily="18" charset="0"/>
                <a:cs typeface="Times New Roman" pitchFamily="18" charset="0"/>
              </a:rPr>
              <a:t> </a:t>
            </a:r>
            <a:endParaRPr lang="ru-RU" sz="2000">
              <a:latin typeface="Times New Roman" pitchFamily="18" charset="0"/>
              <a:ea typeface="Calibri" pitchFamily="34" charset="0"/>
              <a:cs typeface="Times New Roman" pitchFamily="18" charset="0"/>
            </a:endParaRPr>
          </a:p>
        </p:txBody>
      </p:sp>
      <p:sp>
        <p:nvSpPr>
          <p:cNvPr id="7" name="Прямоугольник 6"/>
          <p:cNvSpPr/>
          <p:nvPr/>
        </p:nvSpPr>
        <p:spPr>
          <a:xfrm>
            <a:off x="1979613" y="539750"/>
            <a:ext cx="5318125" cy="307975"/>
          </a:xfrm>
          <a:prstGeom prst="rect">
            <a:avLst/>
          </a:prstGeom>
        </p:spPr>
        <p:txBody>
          <a:bodyPr>
            <a:spAutoFit/>
          </a:bodyPr>
          <a:lstStyle/>
          <a:p>
            <a:pPr algn="ctr" fontAlgn="auto">
              <a:spcBef>
                <a:spcPts val="0"/>
              </a:spcBef>
              <a:spcAft>
                <a:spcPts val="0"/>
              </a:spcAft>
              <a:defRPr/>
            </a:pPr>
            <a:r>
              <a:rPr lang="en-US" sz="1400" dirty="0">
                <a:solidFill>
                  <a:schemeClr val="tx2">
                    <a:lumMod val="75000"/>
                  </a:schemeClr>
                </a:solidFill>
                <a:latin typeface="Times New Roman" panose="02020603050405020304" pitchFamily="18" charset="0"/>
                <a:ea typeface="Calibri"/>
                <a:cs typeface="Times New Roman" panose="02020603050405020304" pitchFamily="18" charset="0"/>
              </a:rPr>
              <a:t> </a:t>
            </a:r>
            <a:r>
              <a:rPr lang="tt-RU" sz="1400" dirty="0">
                <a:solidFill>
                  <a:schemeClr val="tx2">
                    <a:lumMod val="75000"/>
                  </a:schemeClr>
                </a:solidFill>
                <a:latin typeface="Times New Roman" panose="02020603050405020304" pitchFamily="18" charset="0"/>
                <a:ea typeface="Calibri"/>
                <a:cs typeface="Times New Roman" panose="02020603050405020304" pitchFamily="18" charset="0"/>
              </a:rPr>
              <a:t>  </a:t>
            </a:r>
            <a:endParaRPr lang="ru-RU" sz="1400" dirty="0">
              <a:solidFill>
                <a:schemeClr val="tx2">
                  <a:lumMod val="75000"/>
                </a:schemeClr>
              </a:solidFill>
              <a:latin typeface="Times New Roman" panose="02020603050405020304" pitchFamily="18" charset="0"/>
              <a:ea typeface="Calibri"/>
              <a:cs typeface="Times New Roman" panose="02020603050405020304" pitchFamily="18" charset="0"/>
            </a:endParaRPr>
          </a:p>
        </p:txBody>
      </p:sp>
      <p:pic>
        <p:nvPicPr>
          <p:cNvPr id="14342" name="Picture 3"/>
          <p:cNvPicPr>
            <a:picLocks noChangeAspect="1" noChangeArrowheads="1"/>
          </p:cNvPicPr>
          <p:nvPr/>
        </p:nvPicPr>
        <p:blipFill>
          <a:blip r:embed="rId2"/>
          <a:srcRect/>
          <a:stretch>
            <a:fillRect/>
          </a:stretch>
        </p:blipFill>
        <p:spPr bwMode="auto">
          <a:xfrm>
            <a:off x="6948488" y="131763"/>
            <a:ext cx="2066925" cy="901700"/>
          </a:xfrm>
          <a:prstGeom prst="rect">
            <a:avLst/>
          </a:prstGeom>
          <a:noFill/>
          <a:ln w="9525">
            <a:noFill/>
            <a:miter lim="800000"/>
            <a:headEnd/>
            <a:tailEnd/>
          </a:ln>
        </p:spPr>
      </p:pic>
      <p:sp>
        <p:nvSpPr>
          <p:cNvPr id="14343" name="Прямоугольник 7"/>
          <p:cNvSpPr>
            <a:spLocks noChangeArrowheads="1"/>
          </p:cNvSpPr>
          <p:nvPr/>
        </p:nvSpPr>
        <p:spPr bwMode="auto">
          <a:xfrm>
            <a:off x="2276475" y="1482725"/>
            <a:ext cx="4959350" cy="276225"/>
          </a:xfrm>
          <a:prstGeom prst="rect">
            <a:avLst/>
          </a:prstGeom>
          <a:noFill/>
          <a:ln w="9525">
            <a:noFill/>
            <a:miter lim="800000"/>
            <a:headEnd/>
            <a:tailEnd/>
          </a:ln>
        </p:spPr>
        <p:txBody>
          <a:bodyPr>
            <a:spAutoFit/>
          </a:bodyPr>
          <a:lstStyle/>
          <a:p>
            <a:pPr algn="ctr">
              <a:spcAft>
                <a:spcPts val="600"/>
              </a:spcAft>
            </a:pPr>
            <a:r>
              <a:rPr lang="en-US" sz="1200">
                <a:solidFill>
                  <a:srgbClr val="002060"/>
                </a:solidFill>
                <a:latin typeface="Times New Roman" pitchFamily="18" charset="0"/>
                <a:ea typeface="Calibri" pitchFamily="34" charset="0"/>
                <a:cs typeface="Times New Roman" pitchFamily="18" charset="0"/>
              </a:rPr>
              <a:t> </a:t>
            </a:r>
            <a:endParaRPr lang="ru-RU" sz="1200">
              <a:solidFill>
                <a:srgbClr val="002060"/>
              </a:solidFill>
              <a:latin typeface="Calibri" pitchFamily="34" charset="0"/>
              <a:ea typeface="Calibri" pitchFamily="34" charset="0"/>
              <a:cs typeface="Times New Roman" pitchFamily="18" charset="0"/>
            </a:endParaRPr>
          </a:p>
        </p:txBody>
      </p:sp>
      <p:sp>
        <p:nvSpPr>
          <p:cNvPr id="14344" name="Прямоугольник 4"/>
          <p:cNvSpPr>
            <a:spLocks noChangeArrowheads="1"/>
          </p:cNvSpPr>
          <p:nvPr/>
        </p:nvSpPr>
        <p:spPr bwMode="auto">
          <a:xfrm>
            <a:off x="2635250" y="1368425"/>
            <a:ext cx="4321175" cy="230188"/>
          </a:xfrm>
          <a:prstGeom prst="rect">
            <a:avLst/>
          </a:prstGeom>
          <a:noFill/>
          <a:ln w="9525">
            <a:noFill/>
            <a:miter lim="800000"/>
            <a:headEnd/>
            <a:tailEnd/>
          </a:ln>
        </p:spPr>
        <p:txBody>
          <a:bodyPr>
            <a:spAutoFit/>
          </a:bodyPr>
          <a:lstStyle/>
          <a:p>
            <a:r>
              <a:rPr lang="tt-RU" sz="900">
                <a:solidFill>
                  <a:srgbClr val="000000"/>
                </a:solidFill>
                <a:latin typeface="Times New Roman" pitchFamily="18" charset="0"/>
                <a:ea typeface="Calibri" pitchFamily="34" charset="0"/>
                <a:cs typeface="Times New Roman" pitchFamily="18" charset="0"/>
              </a:rPr>
              <a:t> </a:t>
            </a:r>
            <a:endParaRPr lang="ru-RU" sz="900">
              <a:latin typeface="Calibri" pitchFamily="34" charset="0"/>
              <a:ea typeface="Calibri" pitchFamily="34" charset="0"/>
              <a:cs typeface="Times New Roman" pitchFamily="18" charset="0"/>
            </a:endParaRPr>
          </a:p>
        </p:txBody>
      </p:sp>
      <p:sp>
        <p:nvSpPr>
          <p:cNvPr id="14345" name="AutoShape 2" descr="blob:https://web.whatsapp.com/64fc3de7-b3be-4e26-bc47-48b68233f116"/>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p>
        </p:txBody>
      </p:sp>
      <p:sp>
        <p:nvSpPr>
          <p:cNvPr id="14346" name="AutoShape 4" descr="blob:https://web.whatsapp.com/64fc3de7-b3be-4e26-bc47-48b68233f116"/>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p>
        </p:txBody>
      </p:sp>
      <p:sp>
        <p:nvSpPr>
          <p:cNvPr id="14347" name="AutoShape 6" descr="blob:https://web.whatsapp.com/64fc3de7-b3be-4e26-bc47-48b68233f116"/>
          <p:cNvSpPr>
            <a:spLocks noChangeAspect="1" noChangeArrowheads="1"/>
          </p:cNvSpPr>
          <p:nvPr/>
        </p:nvSpPr>
        <p:spPr bwMode="auto">
          <a:xfrm>
            <a:off x="460375" y="160338"/>
            <a:ext cx="304800" cy="304800"/>
          </a:xfrm>
          <a:prstGeom prst="rect">
            <a:avLst/>
          </a:prstGeom>
          <a:noFill/>
          <a:ln w="9525">
            <a:noFill/>
            <a:miter lim="800000"/>
            <a:headEnd/>
            <a:tailEnd/>
          </a:ln>
        </p:spPr>
        <p:txBody>
          <a:bodyPr/>
          <a:lstStyle/>
          <a:p>
            <a:endParaRPr lang="ru-RU"/>
          </a:p>
        </p:txBody>
      </p:sp>
      <p:sp>
        <p:nvSpPr>
          <p:cNvPr id="14348" name="Прямоугольник 10"/>
          <p:cNvSpPr>
            <a:spLocks noChangeArrowheads="1"/>
          </p:cNvSpPr>
          <p:nvPr/>
        </p:nvSpPr>
        <p:spPr bwMode="auto">
          <a:xfrm>
            <a:off x="2635250" y="1131888"/>
            <a:ext cx="4222750" cy="1782762"/>
          </a:xfrm>
          <a:prstGeom prst="rect">
            <a:avLst/>
          </a:prstGeom>
          <a:noFill/>
          <a:ln w="9525">
            <a:noFill/>
            <a:miter lim="800000"/>
            <a:headEnd/>
            <a:tailEnd/>
          </a:ln>
        </p:spPr>
        <p:txBody>
          <a:bodyPr>
            <a:spAutoFit/>
          </a:bodyPr>
          <a:lstStyle/>
          <a:p>
            <a:pPr indent="449263">
              <a:lnSpc>
                <a:spcPct val="115000"/>
              </a:lnSpc>
              <a:spcAft>
                <a:spcPts val="1000"/>
              </a:spcAft>
            </a:pPr>
            <a:r>
              <a:rPr lang="tt-RU" sz="800">
                <a:latin typeface="Times New Roman" pitchFamily="18" charset="0"/>
                <a:ea typeface="Calibri" pitchFamily="34" charset="0"/>
                <a:cs typeface="Times New Roman" pitchFamily="18" charset="0"/>
              </a:rPr>
              <a:t>Сегодня, 10 сентября, учителя школ, учащиеся, родители приняли участие во всемирной акции по проверке знаний татарского языка “Татарча диктант”. Цель всемирной акции по проверке знаний-повышение интереса к татарскому языку, совершенствование навыков правильного произношения и правописания на литературном языке, пробуждение желания писать без орфографических и пунктуационных ошибок, воспитание уважения к татарскому языку, его историческим и культурным ценностям./Бүген, ягъни  10 нчы сентябрьдә, мәктәп укытучылары, укучылар, ата-аналар татар теленнән  “Татарча диктант” дөньякүләм белем тикшерү акциясендә катнаштылар. Дөньякүләм белем тикшерү акциясенең максаты – татар теле белән кызыксынуны арттыру, әдәби телдә дөрес сөйләм һәм дөрес язу күнекмәләрен камилләштерү, орфографик һәм пунктуацион хаталар ясамыйча язу теләген уяту, татар теленә, аның тарихи һәм мәдәни хәзинәләренә карата хөрмәт тәрбияләү.</a:t>
            </a:r>
            <a:endParaRPr lang="ru-RU" sz="800">
              <a:latin typeface="Calibri" pitchFamily="34" charset="0"/>
              <a:ea typeface="Calibri" pitchFamily="34" charset="0"/>
              <a:cs typeface="Times New Roman" pitchFamily="18" charset="0"/>
            </a:endParaRPr>
          </a:p>
        </p:txBody>
      </p:sp>
      <p:pic>
        <p:nvPicPr>
          <p:cNvPr id="1026" name="Picture 2"/>
          <p:cNvPicPr>
            <a:picLocks noChangeAspect="1" noChangeArrowheads="1"/>
          </p:cNvPicPr>
          <p:nvPr/>
        </p:nvPicPr>
        <p:blipFill>
          <a:blip r:embed="rId3" cstate="print">
            <a:extLst>
              <a:ext uri="{28A0092B-C50C-407E-A947-70E740481C1C}"/>
            </a:extLst>
          </a:blip>
          <a:srcRect/>
          <a:stretch>
            <a:fillRect/>
          </a:stretch>
        </p:blipFill>
        <p:spPr bwMode="auto">
          <a:xfrm>
            <a:off x="5705863" y="3029203"/>
            <a:ext cx="3196467" cy="16235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ext uri="{91240B29-F687-4F45-9708-019B960494DF}"/>
            <a:ext uri="{AF507438-7753-43E0-B8FC-AC1667EBCBE1}"/>
          </a:extLst>
        </p:spPr>
      </p:pic>
      <p:pic>
        <p:nvPicPr>
          <p:cNvPr id="1027" name="Picture 3"/>
          <p:cNvPicPr>
            <a:picLocks noChangeAspect="1" noChangeArrowheads="1"/>
          </p:cNvPicPr>
          <p:nvPr/>
        </p:nvPicPr>
        <p:blipFill>
          <a:blip r:embed="rId4" cstate="print">
            <a:extLst>
              <a:ext uri="{28A0092B-C50C-407E-A947-70E740481C1C}"/>
            </a:extLst>
          </a:blip>
          <a:srcRect/>
          <a:stretch>
            <a:fillRect/>
          </a:stretch>
        </p:blipFill>
        <p:spPr bwMode="auto">
          <a:xfrm>
            <a:off x="613639" y="3029203"/>
            <a:ext cx="2806233" cy="16196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ext uri="{91240B29-F687-4F45-9708-019B960494DF}"/>
            <a:ext uri="{AF507438-7753-43E0-B8FC-AC1667EBCBE1}"/>
          </a:extLst>
        </p:spPr>
      </p:pic>
      <p:pic>
        <p:nvPicPr>
          <p:cNvPr id="1028" name="Picture 4"/>
          <p:cNvPicPr>
            <a:picLocks noChangeAspect="1" noChangeArrowheads="1"/>
          </p:cNvPicPr>
          <p:nvPr/>
        </p:nvPicPr>
        <p:blipFill>
          <a:blip r:embed="rId5" cstate="print">
            <a:extLst>
              <a:ext uri="{28A0092B-C50C-407E-A947-70E740481C1C}"/>
            </a:extLst>
          </a:blip>
          <a:srcRect/>
          <a:stretch>
            <a:fillRect/>
          </a:stretch>
        </p:blipFill>
        <p:spPr bwMode="auto">
          <a:xfrm>
            <a:off x="783906" y="694096"/>
            <a:ext cx="1817149" cy="19314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ext uri="{91240B29-F687-4F45-9708-019B960494DF}"/>
            <a:ext uri="{AF507438-7753-43E0-B8FC-AC1667EBCBE1}"/>
          </a:extLst>
        </p:spPr>
      </p:pic>
      <p:pic>
        <p:nvPicPr>
          <p:cNvPr id="1029" name="Picture 5"/>
          <p:cNvPicPr>
            <a:picLocks noChangeAspect="1" noChangeArrowheads="1"/>
          </p:cNvPicPr>
          <p:nvPr/>
        </p:nvPicPr>
        <p:blipFill>
          <a:blip r:embed="rId6" cstate="print">
            <a:extLst>
              <a:ext uri="{28A0092B-C50C-407E-A947-70E740481C1C}"/>
            </a:extLst>
          </a:blip>
          <a:srcRect/>
          <a:stretch>
            <a:fillRect/>
          </a:stretch>
        </p:blipFill>
        <p:spPr bwMode="auto">
          <a:xfrm>
            <a:off x="3703530" y="2971569"/>
            <a:ext cx="1869692" cy="173491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ext uri="{91240B29-F687-4F45-9708-019B960494DF}"/>
            <a:ext uri="{AF507438-7753-43E0-B8FC-AC1667EBCBE1}"/>
          </a:extLst>
        </p:spPr>
      </p:pic>
      <p:pic>
        <p:nvPicPr>
          <p:cNvPr id="1030" name="Picture 6"/>
          <p:cNvPicPr>
            <a:picLocks noChangeAspect="1" noChangeArrowheads="1"/>
          </p:cNvPicPr>
          <p:nvPr/>
        </p:nvPicPr>
        <p:blipFill>
          <a:blip r:embed="rId7" cstate="print">
            <a:extLst>
              <a:ext uri="{28A0092B-C50C-407E-A947-70E740481C1C}"/>
            </a:extLst>
          </a:blip>
          <a:srcRect/>
          <a:stretch>
            <a:fillRect/>
          </a:stretch>
        </p:blipFill>
        <p:spPr bwMode="auto">
          <a:xfrm>
            <a:off x="6861951" y="1269920"/>
            <a:ext cx="2030504" cy="15056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ext uri="{91240B29-F687-4F45-9708-019B960494DF}"/>
            <a:ext uri="{AF507438-7753-43E0-B8FC-AC1667EBCBE1}"/>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16238" y="261938"/>
            <a:ext cx="6583362" cy="1085850"/>
          </a:xfrm>
        </p:spPr>
        <p:txBody>
          <a:bodyPr rtlCol="0">
            <a:noAutofit/>
          </a:bodyPr>
          <a:lstStyle/>
          <a:p>
            <a:pPr>
              <a:lnSpc>
                <a:spcPct val="115000"/>
              </a:lnSpc>
              <a:spcAft>
                <a:spcPts val="720"/>
              </a:spcAft>
              <a:defRPr/>
            </a:pPr>
            <a:r>
              <a:rPr lang="ru-RU" sz="1200" dirty="0">
                <a:solidFill>
                  <a:srgbClr val="002060"/>
                </a:solidFill>
                <a:latin typeface="Times New Roman"/>
                <a:ea typeface="Times New Roman"/>
                <a:cs typeface="Times New Roman"/>
              </a:rPr>
              <a:t/>
            </a:r>
            <a:br>
              <a:rPr lang="ru-RU" sz="1200" dirty="0">
                <a:solidFill>
                  <a:srgbClr val="002060"/>
                </a:solidFill>
                <a:latin typeface="Times New Roman"/>
                <a:ea typeface="Times New Roman"/>
                <a:cs typeface="Times New Roman"/>
              </a:rPr>
            </a:br>
            <a:r>
              <a:rPr lang="ru-RU" sz="1200" dirty="0">
                <a:solidFill>
                  <a:srgbClr val="002060"/>
                </a:solidFill>
                <a:latin typeface="Times New Roman"/>
                <a:ea typeface="Times New Roman"/>
                <a:cs typeface="Times New Roman"/>
              </a:rPr>
              <a:t/>
            </a:r>
            <a:br>
              <a:rPr lang="ru-RU" sz="1200" dirty="0">
                <a:solidFill>
                  <a:srgbClr val="002060"/>
                </a:solidFill>
                <a:latin typeface="Times New Roman"/>
                <a:ea typeface="Times New Roman"/>
                <a:cs typeface="Times New Roman"/>
              </a:rPr>
            </a:br>
            <a:r>
              <a:rPr lang="ru-RU" sz="1200" dirty="0">
                <a:solidFill>
                  <a:srgbClr val="002060"/>
                </a:solidFill>
                <a:latin typeface="Times New Roman"/>
                <a:ea typeface="Times New Roman"/>
                <a:cs typeface="Times New Roman"/>
              </a:rPr>
              <a:t/>
            </a:r>
            <a:br>
              <a:rPr lang="ru-RU" sz="1200" dirty="0">
                <a:solidFill>
                  <a:srgbClr val="002060"/>
                </a:solidFill>
                <a:latin typeface="Times New Roman"/>
                <a:ea typeface="Times New Roman"/>
                <a:cs typeface="Times New Roman"/>
              </a:rPr>
            </a:br>
            <a:r>
              <a:rPr lang="en-US" sz="1200" dirty="0" smtClean="0">
                <a:solidFill>
                  <a:srgbClr val="002060"/>
                </a:solidFill>
                <a:latin typeface="Times New Roman"/>
                <a:ea typeface="Times New Roman"/>
                <a:cs typeface="Times New Roman"/>
              </a:rPr>
              <a:t>                    </a:t>
            </a:r>
            <a:r>
              <a:rPr lang="tt-RU" sz="1200" dirty="0" smtClean="0">
                <a:solidFill>
                  <a:srgbClr val="000000"/>
                </a:solidFill>
                <a:latin typeface="Times New Roman"/>
                <a:ea typeface="Calibri"/>
                <a:cs typeface="Times New Roman"/>
              </a:rPr>
              <a:t>Бәйге </a:t>
            </a:r>
            <a:r>
              <a:rPr lang="ru-RU" sz="1200" dirty="0">
                <a:solidFill>
                  <a:srgbClr val="3C4052"/>
                </a:solidFill>
                <a:latin typeface="Times New Roman"/>
                <a:ea typeface="Calibri"/>
                <a:cs typeface="Times New Roman"/>
              </a:rPr>
              <a:t>«</a:t>
            </a:r>
            <a:r>
              <a:rPr lang="ru-RU" sz="1200" dirty="0" err="1">
                <a:solidFill>
                  <a:srgbClr val="3C4052"/>
                </a:solidFill>
                <a:latin typeface="Times New Roman"/>
                <a:ea typeface="Calibri"/>
                <a:cs typeface="Times New Roman"/>
              </a:rPr>
              <a:t>Шигъри</a:t>
            </a:r>
            <a:r>
              <a:rPr lang="ru-RU" sz="1200" dirty="0">
                <a:solidFill>
                  <a:srgbClr val="3C4052"/>
                </a:solidFill>
                <a:latin typeface="Times New Roman"/>
                <a:ea typeface="Calibri"/>
                <a:cs typeface="Times New Roman"/>
              </a:rPr>
              <a:t> </a:t>
            </a:r>
            <a:r>
              <a:rPr lang="ru-RU" sz="1200" dirty="0" err="1">
                <a:solidFill>
                  <a:srgbClr val="3C4052"/>
                </a:solidFill>
                <a:latin typeface="Times New Roman"/>
                <a:ea typeface="Calibri"/>
                <a:cs typeface="Times New Roman"/>
              </a:rPr>
              <a:t>мизгелләр</a:t>
            </a:r>
            <a:r>
              <a:rPr lang="ru-RU" sz="1200" dirty="0">
                <a:solidFill>
                  <a:srgbClr val="3C4052"/>
                </a:solidFill>
                <a:latin typeface="Times New Roman"/>
                <a:ea typeface="Calibri"/>
                <a:cs typeface="Times New Roman"/>
              </a:rPr>
              <a:t>»</a:t>
            </a:r>
            <a:r>
              <a:rPr lang="tt-RU" sz="1200" dirty="0">
                <a:solidFill>
                  <a:srgbClr val="3C4052"/>
                </a:solidFill>
                <a:latin typeface="Times New Roman"/>
                <a:ea typeface="Calibri"/>
                <a:cs typeface="Times New Roman"/>
              </a:rPr>
              <a:t>/ </a:t>
            </a:r>
            <a:r>
              <a:rPr lang="en-US" sz="1200" dirty="0" smtClean="0">
                <a:solidFill>
                  <a:srgbClr val="3C4052"/>
                </a:solidFill>
                <a:latin typeface="Times New Roman"/>
                <a:ea typeface="Calibri"/>
                <a:cs typeface="Times New Roman"/>
              </a:rPr>
              <a:t/>
            </a:r>
            <a:br>
              <a:rPr lang="en-US" sz="1200" dirty="0" smtClean="0">
                <a:solidFill>
                  <a:srgbClr val="3C4052"/>
                </a:solidFill>
                <a:latin typeface="Times New Roman"/>
                <a:ea typeface="Calibri"/>
                <a:cs typeface="Times New Roman"/>
              </a:rPr>
            </a:br>
            <a:r>
              <a:rPr lang="en-US" sz="1200" dirty="0" smtClean="0">
                <a:solidFill>
                  <a:srgbClr val="3C4052"/>
                </a:solidFill>
                <a:latin typeface="Times New Roman"/>
                <a:ea typeface="Calibri"/>
                <a:cs typeface="Times New Roman"/>
              </a:rPr>
              <a:t>                    </a:t>
            </a:r>
            <a:r>
              <a:rPr lang="tt-RU" sz="1200" dirty="0" smtClean="0">
                <a:solidFill>
                  <a:srgbClr val="3C4052"/>
                </a:solidFill>
                <a:latin typeface="Times New Roman"/>
                <a:ea typeface="Calibri"/>
                <a:cs typeface="Times New Roman"/>
              </a:rPr>
              <a:t>конкурс</a:t>
            </a:r>
            <a:r>
              <a:rPr lang="tt-RU" sz="1200" dirty="0">
                <a:solidFill>
                  <a:srgbClr val="3C4052"/>
                </a:solidFill>
                <a:latin typeface="Times New Roman"/>
                <a:ea typeface="Calibri"/>
                <a:cs typeface="Times New Roman"/>
              </a:rPr>
              <a:t>” </a:t>
            </a:r>
            <a:r>
              <a:rPr lang="ru-RU" sz="1200" dirty="0">
                <a:solidFill>
                  <a:srgbClr val="000000"/>
                </a:solidFill>
                <a:latin typeface="Times New Roman"/>
                <a:ea typeface="Calibri"/>
                <a:cs typeface="Times New Roman"/>
              </a:rPr>
              <a:t>Поэтические моменты</a:t>
            </a:r>
            <a:r>
              <a:rPr lang="tt-RU" sz="1200" dirty="0">
                <a:solidFill>
                  <a:srgbClr val="000000"/>
                </a:solidFill>
                <a:latin typeface="Times New Roman"/>
                <a:ea typeface="Calibri"/>
                <a:cs typeface="Times New Roman"/>
              </a:rPr>
              <a:t>”</a:t>
            </a:r>
            <a:r>
              <a:rPr lang="ru-RU" sz="1200" dirty="0">
                <a:latin typeface="Calibri"/>
                <a:ea typeface="Calibri"/>
                <a:cs typeface="Times New Roman"/>
              </a:rPr>
              <a:t/>
            </a:r>
            <a:br>
              <a:rPr lang="ru-RU" sz="1200" dirty="0">
                <a:latin typeface="Calibri"/>
                <a:ea typeface="Calibri"/>
                <a:cs typeface="Times New Roman"/>
              </a:rPr>
            </a:br>
            <a:r>
              <a:rPr lang="en-US" sz="1400" dirty="0" smtClean="0">
                <a:solidFill>
                  <a:srgbClr val="002060"/>
                </a:solidFill>
                <a:latin typeface="Times New Roman"/>
                <a:ea typeface="Times New Roman"/>
                <a:cs typeface="Times New Roman"/>
              </a:rPr>
              <a:t> </a:t>
            </a:r>
            <a:r>
              <a:rPr lang="en-US" sz="1400" dirty="0" smtClean="0">
                <a:solidFill>
                  <a:srgbClr val="000000"/>
                </a:solidFill>
                <a:latin typeface="Times New Roman"/>
                <a:ea typeface="Times New Roman"/>
              </a:rPr>
              <a:t> </a:t>
            </a:r>
            <a:endParaRPr lang="ru-RU" sz="14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362" name="Номер слайда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485DE2B-BAA8-412A-9906-D6312D59E0A3}" type="slidenum">
              <a:rPr lang="ru-RU">
                <a:solidFill>
                  <a:srgbClr val="898989"/>
                </a:solidFill>
                <a:cs typeface="Arial" charset="0"/>
              </a:rPr>
              <a:pPr fontAlgn="base">
                <a:spcBef>
                  <a:spcPct val="0"/>
                </a:spcBef>
                <a:spcAft>
                  <a:spcPct val="0"/>
                </a:spcAft>
              </a:pPr>
              <a:t>2</a:t>
            </a:fld>
            <a:endParaRPr lang="ru-RU">
              <a:solidFill>
                <a:srgbClr val="898989"/>
              </a:solidFill>
              <a:cs typeface="Arial" charset="0"/>
            </a:endParaRPr>
          </a:p>
        </p:txBody>
      </p:sp>
      <p:sp>
        <p:nvSpPr>
          <p:cNvPr id="6" name="Заголовок 1"/>
          <p:cNvSpPr txBox="1">
            <a:spLocks/>
          </p:cNvSpPr>
          <p:nvPr/>
        </p:nvSpPr>
        <p:spPr>
          <a:xfrm>
            <a:off x="817563" y="261938"/>
            <a:ext cx="8075612" cy="277812"/>
          </a:xfrm>
          <a:prstGeom prst="rect">
            <a:avLst/>
          </a:prstGeom>
        </p:spPr>
        <p:txBody>
          <a:bodyPr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fontAlgn="auto">
              <a:spcAft>
                <a:spcPts val="0"/>
              </a:spcAft>
              <a:defRPr/>
            </a:pPr>
            <a:r>
              <a:rPr lang="tt-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a:t>
            </a: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АОУ «СОШ №2» г. Нурлат РТ</a:t>
            </a:r>
          </a:p>
        </p:txBody>
      </p:sp>
      <p:sp>
        <p:nvSpPr>
          <p:cNvPr id="15364" name="TextBox 15"/>
          <p:cNvSpPr txBox="1">
            <a:spLocks noChangeArrowheads="1"/>
          </p:cNvSpPr>
          <p:nvPr/>
        </p:nvSpPr>
        <p:spPr bwMode="auto">
          <a:xfrm rot="167885">
            <a:off x="2484438" y="2954338"/>
            <a:ext cx="4808537" cy="287337"/>
          </a:xfrm>
          <a:prstGeom prst="rect">
            <a:avLst/>
          </a:prstGeom>
          <a:noFill/>
          <a:ln w="9525">
            <a:noFill/>
            <a:miter lim="800000"/>
            <a:headEnd/>
            <a:tailEnd/>
          </a:ln>
        </p:spPr>
        <p:txBody>
          <a:bodyPr>
            <a:spAutoFit/>
          </a:bodyPr>
          <a:lstStyle/>
          <a:p>
            <a:pPr>
              <a:lnSpc>
                <a:spcPct val="115000"/>
              </a:lnSpc>
              <a:spcAft>
                <a:spcPts val="1200"/>
              </a:spcAft>
            </a:pPr>
            <a:r>
              <a:rPr lang="en-US" sz="1200">
                <a:latin typeface="Times New Roman" pitchFamily="18" charset="0"/>
                <a:cs typeface="Times New Roman" pitchFamily="18" charset="0"/>
              </a:rPr>
              <a:t> </a:t>
            </a:r>
            <a:endParaRPr lang="ru-RU" sz="2000">
              <a:latin typeface="Times New Roman" pitchFamily="18" charset="0"/>
              <a:ea typeface="Calibri" pitchFamily="34" charset="0"/>
              <a:cs typeface="Times New Roman" pitchFamily="18" charset="0"/>
            </a:endParaRPr>
          </a:p>
        </p:txBody>
      </p:sp>
      <p:sp>
        <p:nvSpPr>
          <p:cNvPr id="7" name="Прямоугольник 6"/>
          <p:cNvSpPr/>
          <p:nvPr/>
        </p:nvSpPr>
        <p:spPr>
          <a:xfrm>
            <a:off x="1979613" y="539750"/>
            <a:ext cx="5318125" cy="307975"/>
          </a:xfrm>
          <a:prstGeom prst="rect">
            <a:avLst/>
          </a:prstGeom>
        </p:spPr>
        <p:txBody>
          <a:bodyPr>
            <a:spAutoFit/>
          </a:bodyPr>
          <a:lstStyle/>
          <a:p>
            <a:pPr algn="ctr" fontAlgn="auto">
              <a:spcBef>
                <a:spcPts val="0"/>
              </a:spcBef>
              <a:spcAft>
                <a:spcPts val="0"/>
              </a:spcAft>
              <a:defRPr/>
            </a:pPr>
            <a:r>
              <a:rPr lang="en-US" sz="1400" dirty="0">
                <a:solidFill>
                  <a:schemeClr val="tx2">
                    <a:lumMod val="75000"/>
                  </a:schemeClr>
                </a:solidFill>
                <a:latin typeface="Times New Roman" panose="02020603050405020304" pitchFamily="18" charset="0"/>
                <a:ea typeface="Calibri"/>
                <a:cs typeface="Times New Roman" panose="02020603050405020304" pitchFamily="18" charset="0"/>
              </a:rPr>
              <a:t> </a:t>
            </a:r>
            <a:endParaRPr lang="ru-RU" sz="1400" dirty="0">
              <a:solidFill>
                <a:schemeClr val="tx2">
                  <a:lumMod val="75000"/>
                </a:schemeClr>
              </a:solidFill>
              <a:latin typeface="Times New Roman" panose="02020603050405020304" pitchFamily="18" charset="0"/>
              <a:ea typeface="Calibri"/>
              <a:cs typeface="Times New Roman" panose="02020603050405020304" pitchFamily="18" charset="0"/>
            </a:endParaRPr>
          </a:p>
        </p:txBody>
      </p:sp>
      <p:pic>
        <p:nvPicPr>
          <p:cNvPr id="15366" name="Picture 3"/>
          <p:cNvPicPr>
            <a:picLocks noChangeAspect="1" noChangeArrowheads="1"/>
          </p:cNvPicPr>
          <p:nvPr/>
        </p:nvPicPr>
        <p:blipFill>
          <a:blip r:embed="rId2"/>
          <a:srcRect/>
          <a:stretch>
            <a:fillRect/>
          </a:stretch>
        </p:blipFill>
        <p:spPr bwMode="auto">
          <a:xfrm>
            <a:off x="6948488" y="131763"/>
            <a:ext cx="2066925" cy="901700"/>
          </a:xfrm>
          <a:prstGeom prst="rect">
            <a:avLst/>
          </a:prstGeom>
          <a:noFill/>
          <a:ln w="9525">
            <a:noFill/>
            <a:miter lim="800000"/>
            <a:headEnd/>
            <a:tailEnd/>
          </a:ln>
        </p:spPr>
      </p:pic>
      <p:sp>
        <p:nvSpPr>
          <p:cNvPr id="15367" name="Прямоугольник 7"/>
          <p:cNvSpPr>
            <a:spLocks noChangeArrowheads="1"/>
          </p:cNvSpPr>
          <p:nvPr/>
        </p:nvSpPr>
        <p:spPr bwMode="auto">
          <a:xfrm>
            <a:off x="2276475" y="1482725"/>
            <a:ext cx="4959350" cy="276225"/>
          </a:xfrm>
          <a:prstGeom prst="rect">
            <a:avLst/>
          </a:prstGeom>
          <a:noFill/>
          <a:ln w="9525">
            <a:noFill/>
            <a:miter lim="800000"/>
            <a:headEnd/>
            <a:tailEnd/>
          </a:ln>
        </p:spPr>
        <p:txBody>
          <a:bodyPr>
            <a:spAutoFit/>
          </a:bodyPr>
          <a:lstStyle/>
          <a:p>
            <a:pPr algn="ctr">
              <a:spcAft>
                <a:spcPts val="600"/>
              </a:spcAft>
            </a:pPr>
            <a:r>
              <a:rPr lang="en-US" sz="1200">
                <a:solidFill>
                  <a:srgbClr val="002060"/>
                </a:solidFill>
                <a:latin typeface="Times New Roman" pitchFamily="18" charset="0"/>
                <a:ea typeface="Calibri" pitchFamily="34" charset="0"/>
                <a:cs typeface="Times New Roman" pitchFamily="18" charset="0"/>
              </a:rPr>
              <a:t> </a:t>
            </a:r>
            <a:endParaRPr lang="ru-RU" sz="1200">
              <a:solidFill>
                <a:srgbClr val="002060"/>
              </a:solidFill>
              <a:latin typeface="Calibri" pitchFamily="34" charset="0"/>
              <a:ea typeface="Calibri" pitchFamily="34" charset="0"/>
              <a:cs typeface="Times New Roman" pitchFamily="18" charset="0"/>
            </a:endParaRPr>
          </a:p>
        </p:txBody>
      </p:sp>
      <p:sp>
        <p:nvSpPr>
          <p:cNvPr id="15368" name="Прямоугольник 4"/>
          <p:cNvSpPr>
            <a:spLocks noChangeArrowheads="1"/>
          </p:cNvSpPr>
          <p:nvPr/>
        </p:nvSpPr>
        <p:spPr bwMode="auto">
          <a:xfrm>
            <a:off x="2635250" y="1368425"/>
            <a:ext cx="4321175" cy="1338263"/>
          </a:xfrm>
          <a:prstGeom prst="rect">
            <a:avLst/>
          </a:prstGeom>
          <a:noFill/>
          <a:ln w="9525">
            <a:noFill/>
            <a:miter lim="800000"/>
            <a:headEnd/>
            <a:tailEnd/>
          </a:ln>
        </p:spPr>
        <p:txBody>
          <a:bodyPr>
            <a:spAutoFit/>
          </a:bodyPr>
          <a:lstStyle/>
          <a:p>
            <a:r>
              <a:rPr lang="tt-RU" sz="900">
                <a:solidFill>
                  <a:srgbClr val="000000"/>
                </a:solidFill>
                <a:latin typeface="Times New Roman" pitchFamily="18" charset="0"/>
                <a:ea typeface="Calibri" pitchFamily="34" charset="0"/>
                <a:cs typeface="Times New Roman" pitchFamily="18" charset="0"/>
              </a:rPr>
              <a:t>В рамках Года родных языков и народного единства в нашей  школе прошел конкурс  чтецов среди обучающихся 5 классов . Его задачами являются  : выявление лучших чтецов среди детей, предоставление им возможности для самовыражения таланта ./</a:t>
            </a:r>
            <a:r>
              <a:rPr lang="tt-RU" sz="900">
                <a:latin typeface="Times New Roman" pitchFamily="18" charset="0"/>
                <a:ea typeface="Calibri" pitchFamily="34" charset="0"/>
                <a:cs typeface="Times New Roman" pitchFamily="18" charset="0"/>
              </a:rPr>
              <a:t> </a:t>
            </a:r>
            <a:r>
              <a:rPr lang="tt-RU" sz="900">
                <a:solidFill>
                  <a:srgbClr val="000000"/>
                </a:solidFill>
                <a:latin typeface="Times New Roman" pitchFamily="18" charset="0"/>
                <a:ea typeface="Calibri" pitchFamily="34" charset="0"/>
                <a:cs typeface="Times New Roman" pitchFamily="18" charset="0"/>
              </a:rPr>
              <a:t>  </a:t>
            </a:r>
            <a:r>
              <a:rPr lang="ru-RU" sz="900">
                <a:solidFill>
                  <a:srgbClr val="000000"/>
                </a:solidFill>
                <a:latin typeface="Times New Roman" pitchFamily="18" charset="0"/>
                <a:ea typeface="Calibri" pitchFamily="34" charset="0"/>
                <a:cs typeface="Times New Roman" pitchFamily="18" charset="0"/>
              </a:rPr>
              <a:t>Туган тел һәм Халык бердәмлеге елы кысаларында</a:t>
            </a:r>
            <a:r>
              <a:rPr lang="tt-RU" sz="900">
                <a:solidFill>
                  <a:srgbClr val="000000"/>
                </a:solidFill>
                <a:latin typeface="Times New Roman" pitchFamily="18" charset="0"/>
                <a:ea typeface="Calibri" pitchFamily="34" charset="0"/>
                <a:cs typeface="Times New Roman" pitchFamily="18" charset="0"/>
              </a:rPr>
              <a:t>  безнең мәктәптә әдәби ижатка сәләте булган балаларны барлау, таныту һәм сәләтләрен үстеру максатыннан  5 нче сыйныф укучылары арасында  </a:t>
            </a:r>
            <a:r>
              <a:rPr lang="ru-RU" sz="900">
                <a:solidFill>
                  <a:srgbClr val="3C4052"/>
                </a:solidFill>
                <a:latin typeface="Times New Roman" pitchFamily="18" charset="0"/>
                <a:ea typeface="Calibri" pitchFamily="34" charset="0"/>
                <a:cs typeface="Times New Roman" pitchFamily="18" charset="0"/>
              </a:rPr>
              <a:t>«Шигъри мизгелләр» </a:t>
            </a:r>
            <a:r>
              <a:rPr lang="tt-RU" sz="900">
                <a:solidFill>
                  <a:srgbClr val="000000"/>
                </a:solidFill>
                <a:latin typeface="Times New Roman" pitchFamily="18" charset="0"/>
                <a:ea typeface="Calibri" pitchFamily="34" charset="0"/>
                <a:cs typeface="Times New Roman" pitchFamily="18" charset="0"/>
              </a:rPr>
              <a:t>бәйгесе булып үтте.  Бәйгенең максаты: балалар арасында иң яхшы шигырь укучыларны ачыклау, аларга  үз-үзләренең талантларын күрсәтү өчен мөмкинлекләр бирү</a:t>
            </a:r>
            <a:r>
              <a:rPr lang="ru-RU" sz="900">
                <a:latin typeface="Calibri" pitchFamily="34" charset="0"/>
                <a:ea typeface="Calibri" pitchFamily="34" charset="0"/>
                <a:cs typeface="Times New Roman" pitchFamily="18" charset="0"/>
              </a:rPr>
              <a:t>.</a:t>
            </a:r>
          </a:p>
        </p:txBody>
      </p:sp>
      <p:sp>
        <p:nvSpPr>
          <p:cNvPr id="15369" name="AutoShape 2" descr="blob:https://web.whatsapp.com/64fc3de7-b3be-4e26-bc47-48b68233f116"/>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p>
        </p:txBody>
      </p:sp>
      <p:sp>
        <p:nvSpPr>
          <p:cNvPr id="15370" name="AutoShape 4" descr="blob:https://web.whatsapp.com/64fc3de7-b3be-4e26-bc47-48b68233f116"/>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p>
        </p:txBody>
      </p:sp>
      <p:sp>
        <p:nvSpPr>
          <p:cNvPr id="15371" name="AutoShape 6" descr="blob:https://web.whatsapp.com/64fc3de7-b3be-4e26-bc47-48b68233f116"/>
          <p:cNvSpPr>
            <a:spLocks noChangeAspect="1" noChangeArrowheads="1"/>
          </p:cNvSpPr>
          <p:nvPr/>
        </p:nvSpPr>
        <p:spPr bwMode="auto">
          <a:xfrm>
            <a:off x="460375" y="160338"/>
            <a:ext cx="304800" cy="304800"/>
          </a:xfrm>
          <a:prstGeom prst="rect">
            <a:avLst/>
          </a:prstGeom>
          <a:noFill/>
          <a:ln w="9525">
            <a:noFill/>
            <a:miter lim="800000"/>
            <a:headEnd/>
            <a:tailEnd/>
          </a:ln>
        </p:spPr>
        <p:txBody>
          <a:bodyPr/>
          <a:lstStyle/>
          <a:p>
            <a:endParaRPr lang="ru-RU"/>
          </a:p>
        </p:txBody>
      </p:sp>
      <p:pic>
        <p:nvPicPr>
          <p:cNvPr id="1033" name="Picture 9"/>
          <p:cNvPicPr>
            <a:picLocks noChangeAspect="1" noChangeArrowheads="1"/>
          </p:cNvPicPr>
          <p:nvPr/>
        </p:nvPicPr>
        <p:blipFill>
          <a:blip r:embed="rId3" cstate="print">
            <a:extLst>
              <a:ext uri="{28A0092B-C50C-407E-A947-70E740481C1C}"/>
            </a:extLst>
          </a:blip>
          <a:srcRect/>
          <a:stretch>
            <a:fillRect/>
          </a:stretch>
        </p:blipFill>
        <p:spPr bwMode="auto">
          <a:xfrm>
            <a:off x="4888328" y="2786643"/>
            <a:ext cx="1872208" cy="216989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extLst>
        </p:spPr>
      </p:pic>
      <p:pic>
        <p:nvPicPr>
          <p:cNvPr id="1034" name="Picture 10"/>
          <p:cNvPicPr>
            <a:picLocks noChangeAspect="1" noChangeArrowheads="1"/>
          </p:cNvPicPr>
          <p:nvPr/>
        </p:nvPicPr>
        <p:blipFill>
          <a:blip r:embed="rId4" cstate="print">
            <a:extLst>
              <a:ext uri="{28A0092B-C50C-407E-A947-70E740481C1C}"/>
            </a:extLst>
          </a:blip>
          <a:srcRect/>
          <a:stretch>
            <a:fillRect/>
          </a:stretch>
        </p:blipFill>
        <p:spPr bwMode="auto">
          <a:xfrm flipH="1">
            <a:off x="971600" y="2821875"/>
            <a:ext cx="1769017" cy="219967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035" name="Picture 11"/>
          <p:cNvPicPr>
            <a:picLocks noChangeAspect="1" noChangeArrowheads="1"/>
          </p:cNvPicPr>
          <p:nvPr/>
        </p:nvPicPr>
        <p:blipFill>
          <a:blip r:embed="rId5" cstate="print">
            <a:extLst>
              <a:ext uri="{28A0092B-C50C-407E-A947-70E740481C1C}"/>
            </a:extLst>
          </a:blip>
          <a:srcRect/>
          <a:stretch>
            <a:fillRect/>
          </a:stretch>
        </p:blipFill>
        <p:spPr bwMode="auto">
          <a:xfrm>
            <a:off x="7112192" y="943159"/>
            <a:ext cx="1739065" cy="21880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24" name="Picture 7"/>
          <p:cNvPicPr>
            <a:picLocks noChangeAspect="1" noChangeArrowheads="1"/>
          </p:cNvPicPr>
          <p:nvPr/>
        </p:nvPicPr>
        <p:blipFill>
          <a:blip r:embed="rId6">
            <a:extLst>
              <a:ext uri="{28A0092B-C50C-407E-A947-70E740481C1C}"/>
            </a:extLst>
          </a:blip>
          <a:srcRect/>
          <a:stretch>
            <a:fillRect/>
          </a:stretch>
        </p:blipFill>
        <p:spPr bwMode="auto">
          <a:xfrm>
            <a:off x="7035248" y="3097801"/>
            <a:ext cx="1944442" cy="1836490"/>
          </a:xfrm>
          <a:prstGeom prst="ellipse">
            <a:avLst/>
          </a:prstGeom>
          <a:noFill/>
          <a:ln>
            <a:noFill/>
          </a:ln>
          <a:effectLst/>
          <a:extLst>
            <a:ext uri="{909E8E84-426E-40DD-AFC4-6F175D3DCCD1}"/>
            <a:ext uri="{91240B29-F687-4F45-9708-019B960494DF}"/>
            <a:ext uri="{AF507438-7753-43E0-B8FC-AC1667EBCBE1}"/>
          </a:extLst>
        </p:spPr>
      </p:pic>
      <p:pic>
        <p:nvPicPr>
          <p:cNvPr id="25" name="Рисунок 24">
            <a:extLst>
              <a:ext uri="{FF2B5EF4-FFF2-40B4-BE49-F238E27FC236}"/>
            </a:extLst>
          </p:cNvPr>
          <p:cNvPicPr>
            <a:picLocks noChangeAspect="1"/>
          </p:cNvPicPr>
          <p:nvPr/>
        </p:nvPicPr>
        <p:blipFill>
          <a:blip r:embed="rId7" cstate="print">
            <a:extLst>
              <a:ext uri="{28A0092B-C50C-407E-A947-70E740481C1C}"/>
            </a:extLst>
          </a:blip>
          <a:stretch>
            <a:fillRect/>
          </a:stretch>
        </p:blipFill>
        <p:spPr>
          <a:xfrm>
            <a:off x="3203848" y="2820112"/>
            <a:ext cx="1322669" cy="2073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Picture 4"/>
          <p:cNvPicPr>
            <a:picLocks noChangeAspect="1" noChangeArrowheads="1"/>
          </p:cNvPicPr>
          <p:nvPr/>
        </p:nvPicPr>
        <p:blipFill>
          <a:blip r:embed="rId8" cstate="print">
            <a:extLst>
              <a:ext uri="{28A0092B-C50C-407E-A947-70E740481C1C}"/>
            </a:extLst>
          </a:blip>
          <a:srcRect/>
          <a:stretch>
            <a:fillRect/>
          </a:stretch>
        </p:blipFill>
        <p:spPr bwMode="auto">
          <a:xfrm>
            <a:off x="653729" y="253576"/>
            <a:ext cx="1904712" cy="22283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0113" y="708025"/>
            <a:ext cx="7499350" cy="304800"/>
          </a:xfrm>
        </p:spPr>
        <p:txBody>
          <a:bodyPr>
            <a:noAutofit/>
          </a:bodyPr>
          <a:lstStyle/>
          <a:p>
            <a:pPr algn="ctr"/>
            <a:r>
              <a:rPr lang="ru-RU" sz="1000" smtClean="0">
                <a:solidFill>
                  <a:srgbClr val="000000"/>
                </a:solidFill>
                <a:latin typeface="Times New Roman" pitchFamily="18" charset="0"/>
                <a:ea typeface="Calibri" pitchFamily="34" charset="0"/>
                <a:cs typeface="Times New Roman" pitchFamily="18" charset="0"/>
              </a:rPr>
              <a:t>Классный час «Татарстан – моя Родина!» </a:t>
            </a:r>
            <a:r>
              <a:rPr lang="en-US" sz="1000" smtClean="0">
                <a:solidFill>
                  <a:srgbClr val="000000"/>
                </a:solidFill>
                <a:latin typeface="Times New Roman" pitchFamily="18" charset="0"/>
                <a:ea typeface="Calibri" pitchFamily="34" charset="0"/>
                <a:cs typeface="Times New Roman" pitchFamily="18" charset="0"/>
              </a:rPr>
              <a:t>/ </a:t>
            </a:r>
            <a:r>
              <a:rPr lang="tt-RU" sz="1000" smtClean="0">
                <a:solidFill>
                  <a:srgbClr val="000000"/>
                </a:solidFill>
                <a:latin typeface="Times New Roman" pitchFamily="18" charset="0"/>
                <a:ea typeface="Calibri" pitchFamily="34" charset="0"/>
                <a:cs typeface="Times New Roman" pitchFamily="18" charset="0"/>
              </a:rPr>
              <a:t>  </a:t>
            </a:r>
            <a:r>
              <a:rPr lang="ru-RU" sz="1000" smtClean="0">
                <a:solidFill>
                  <a:srgbClr val="000000"/>
                </a:solidFill>
                <a:latin typeface="Times New Roman" pitchFamily="18" charset="0"/>
                <a:ea typeface="Calibri" pitchFamily="34" charset="0"/>
                <a:cs typeface="Times New Roman" pitchFamily="18" charset="0"/>
              </a:rPr>
              <a:t> «Татарстан - минем Ватаным!»</a:t>
            </a:r>
            <a:endParaRPr lang="ru-RU" sz="1000" smtClean="0">
              <a:solidFill>
                <a:srgbClr val="002060"/>
              </a:solidFill>
              <a:effectLst>
                <a:outerShdw blurRad="38100" dist="38100" dir="2700000" algn="tl">
                  <a:srgbClr val="C0C0C0"/>
                </a:outerShdw>
              </a:effectLst>
              <a:latin typeface="Times New Roman" pitchFamily="18" charset="0"/>
              <a:ea typeface="Calibri" pitchFamily="34" charset="0"/>
              <a:cs typeface="Times New Roman" pitchFamily="18" charset="0"/>
            </a:endParaRPr>
          </a:p>
        </p:txBody>
      </p:sp>
      <p:sp>
        <p:nvSpPr>
          <p:cNvPr id="16386" name="Номер слайда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F880C0C-1D3C-4C20-913D-C1E0B2B5AB40}" type="slidenum">
              <a:rPr lang="ru-RU">
                <a:solidFill>
                  <a:srgbClr val="898989"/>
                </a:solidFill>
                <a:cs typeface="Arial" charset="0"/>
              </a:rPr>
              <a:pPr fontAlgn="base">
                <a:spcBef>
                  <a:spcPct val="0"/>
                </a:spcBef>
                <a:spcAft>
                  <a:spcPct val="0"/>
                </a:spcAft>
              </a:pPr>
              <a:t>3</a:t>
            </a:fld>
            <a:endParaRPr lang="ru-RU">
              <a:solidFill>
                <a:srgbClr val="898989"/>
              </a:solidFill>
              <a:cs typeface="Arial" charset="0"/>
            </a:endParaRPr>
          </a:p>
        </p:txBody>
      </p:sp>
      <p:sp>
        <p:nvSpPr>
          <p:cNvPr id="6" name="Заголовок 1"/>
          <p:cNvSpPr txBox="1">
            <a:spLocks/>
          </p:cNvSpPr>
          <p:nvPr/>
        </p:nvSpPr>
        <p:spPr>
          <a:xfrm>
            <a:off x="611188" y="249238"/>
            <a:ext cx="8075612" cy="276225"/>
          </a:xfrm>
          <a:prstGeom prst="rect">
            <a:avLst/>
          </a:prstGeom>
        </p:spPr>
        <p:txBody>
          <a:bodyPr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fontAlgn="auto">
              <a:spcAft>
                <a:spcPts val="0"/>
              </a:spcAft>
              <a:defRPr/>
            </a:pPr>
            <a:r>
              <a:rPr lang="tt-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МАОУ “СОШ №2” г.Нурлат РТ</a:t>
            </a:r>
            <a:endPar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6388" name="Рисунок 18"/>
          <p:cNvPicPr>
            <a:picLocks noChangeAspect="1"/>
          </p:cNvPicPr>
          <p:nvPr/>
        </p:nvPicPr>
        <p:blipFill>
          <a:blip r:embed="rId2"/>
          <a:srcRect/>
          <a:stretch>
            <a:fillRect/>
          </a:stretch>
        </p:blipFill>
        <p:spPr bwMode="auto">
          <a:xfrm>
            <a:off x="7019925" y="33338"/>
            <a:ext cx="1930400" cy="841375"/>
          </a:xfrm>
          <a:prstGeom prst="rect">
            <a:avLst/>
          </a:prstGeom>
          <a:noFill/>
          <a:ln w="9525">
            <a:noFill/>
            <a:miter lim="800000"/>
            <a:headEnd/>
            <a:tailEnd/>
          </a:ln>
        </p:spPr>
      </p:pic>
      <p:sp>
        <p:nvSpPr>
          <p:cNvPr id="16389" name="Прямоугольник 2"/>
          <p:cNvSpPr>
            <a:spLocks noChangeArrowheads="1"/>
          </p:cNvSpPr>
          <p:nvPr/>
        </p:nvSpPr>
        <p:spPr bwMode="auto">
          <a:xfrm>
            <a:off x="3054350" y="1012825"/>
            <a:ext cx="3930650" cy="955675"/>
          </a:xfrm>
          <a:prstGeom prst="rect">
            <a:avLst/>
          </a:prstGeom>
          <a:noFill/>
          <a:ln w="9525">
            <a:noFill/>
            <a:miter lim="800000"/>
            <a:headEnd/>
            <a:tailEnd/>
          </a:ln>
        </p:spPr>
        <p:txBody>
          <a:bodyPr>
            <a:spAutoFit/>
          </a:bodyPr>
          <a:lstStyle/>
          <a:p>
            <a:pPr>
              <a:lnSpc>
                <a:spcPct val="115000"/>
              </a:lnSpc>
              <a:spcAft>
                <a:spcPts val="1000"/>
              </a:spcAft>
            </a:pPr>
            <a:r>
              <a:rPr lang="tt-RU" sz="900">
                <a:solidFill>
                  <a:srgbClr val="002060"/>
                </a:solidFill>
                <a:latin typeface="Times New Roman" pitchFamily="18" charset="0"/>
                <a:ea typeface="Calibri" pitchFamily="34" charset="0"/>
                <a:cs typeface="Times New Roman" pitchFamily="18" charset="0"/>
              </a:rPr>
              <a:t> </a:t>
            </a:r>
            <a:endParaRPr lang="ru-RU" sz="800">
              <a:solidFill>
                <a:srgbClr val="002060"/>
              </a:solidFill>
              <a:latin typeface="Calibri" pitchFamily="34" charset="0"/>
              <a:ea typeface="Calibri" pitchFamily="34" charset="0"/>
              <a:cs typeface="Times New Roman" pitchFamily="18" charset="0"/>
            </a:endParaRPr>
          </a:p>
          <a:p>
            <a:pPr algn="ctr">
              <a:lnSpc>
                <a:spcPct val="107000"/>
              </a:lnSpc>
            </a:pPr>
            <a:r>
              <a:rPr lang="en-US" sz="1200">
                <a:solidFill>
                  <a:srgbClr val="002060"/>
                </a:solidFill>
                <a:latin typeface="Times New Roman" pitchFamily="18" charset="0"/>
                <a:ea typeface="Calibri" pitchFamily="34" charset="0"/>
                <a:cs typeface="Times New Roman" pitchFamily="18" charset="0"/>
              </a:rPr>
              <a:t> </a:t>
            </a:r>
            <a:r>
              <a:rPr lang="tt-RU" sz="1200">
                <a:solidFill>
                  <a:srgbClr val="002060"/>
                </a:solidFill>
                <a:latin typeface="Times New Roman" pitchFamily="18" charset="0"/>
                <a:ea typeface="Calibri" pitchFamily="34" charset="0"/>
                <a:cs typeface="Times New Roman" pitchFamily="18" charset="0"/>
              </a:rPr>
              <a:t>.</a:t>
            </a:r>
            <a:endParaRPr lang="ru-RU" sz="1200">
              <a:solidFill>
                <a:srgbClr val="002060"/>
              </a:solidFill>
              <a:latin typeface="Times New Roman" pitchFamily="18" charset="0"/>
              <a:ea typeface="Calibri" pitchFamily="34" charset="0"/>
              <a:cs typeface="Times New Roman" pitchFamily="18" charset="0"/>
            </a:endParaRPr>
          </a:p>
          <a:p>
            <a:pPr>
              <a:lnSpc>
                <a:spcPct val="107000"/>
              </a:lnSpc>
            </a:pPr>
            <a:r>
              <a:rPr lang="ru-RU" sz="1200">
                <a:solidFill>
                  <a:srgbClr val="002060"/>
                </a:solidFill>
                <a:latin typeface="Times New Roman" pitchFamily="18" charset="0"/>
                <a:ea typeface="Calibri" pitchFamily="34" charset="0"/>
                <a:cs typeface="Times New Roman" pitchFamily="18" charset="0"/>
              </a:rPr>
              <a:t>         </a:t>
            </a:r>
            <a:endParaRPr lang="ru-RU" sz="1100">
              <a:solidFill>
                <a:srgbClr val="002060"/>
              </a:solidFill>
              <a:latin typeface="Times New Roman" pitchFamily="18" charset="0"/>
              <a:ea typeface="Calibri" pitchFamily="34" charset="0"/>
              <a:cs typeface="Times New Roman" pitchFamily="18" charset="0"/>
            </a:endParaRPr>
          </a:p>
          <a:p>
            <a:pPr>
              <a:lnSpc>
                <a:spcPct val="107000"/>
              </a:lnSpc>
              <a:spcAft>
                <a:spcPts val="800"/>
              </a:spcAft>
            </a:pPr>
            <a:r>
              <a:rPr lang="ru-RU" sz="1100">
                <a:solidFill>
                  <a:srgbClr val="000000"/>
                </a:solidFill>
                <a:latin typeface="Calibri" pitchFamily="34" charset="0"/>
                <a:ea typeface="Calibri" pitchFamily="34" charset="0"/>
                <a:cs typeface="Times New Roman" pitchFamily="18" charset="0"/>
              </a:rPr>
              <a:t> </a:t>
            </a:r>
          </a:p>
        </p:txBody>
      </p:sp>
      <p:sp>
        <p:nvSpPr>
          <p:cNvPr id="9" name="Стрелка: вниз 8">
            <a:extLst>
              <a:ext uri="{FF2B5EF4-FFF2-40B4-BE49-F238E27FC236}"/>
            </a:extLst>
          </p:cNvPr>
          <p:cNvSpPr/>
          <p:nvPr/>
        </p:nvSpPr>
        <p:spPr>
          <a:xfrm>
            <a:off x="2078038" y="1012825"/>
            <a:ext cx="46037" cy="46038"/>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ru-RU"/>
          </a:p>
        </p:txBody>
      </p:sp>
      <p:sp>
        <p:nvSpPr>
          <p:cNvPr id="10" name="Прямоугольник 9">
            <a:extLst>
              <a:ext uri="{FF2B5EF4-FFF2-40B4-BE49-F238E27FC236}"/>
            </a:extLst>
          </p:cNvPr>
          <p:cNvSpPr/>
          <p:nvPr/>
        </p:nvSpPr>
        <p:spPr>
          <a:xfrm>
            <a:off x="1862138" y="1085850"/>
            <a:ext cx="46037" cy="460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ru-RU"/>
          </a:p>
        </p:txBody>
      </p:sp>
      <p:sp>
        <p:nvSpPr>
          <p:cNvPr id="16392" name="Прямоугольник 19"/>
          <p:cNvSpPr>
            <a:spLocks noChangeArrowheads="1"/>
          </p:cNvSpPr>
          <p:nvPr/>
        </p:nvSpPr>
        <p:spPr bwMode="auto">
          <a:xfrm>
            <a:off x="2555875" y="1085850"/>
            <a:ext cx="4302125" cy="1903413"/>
          </a:xfrm>
          <a:prstGeom prst="rect">
            <a:avLst/>
          </a:prstGeom>
          <a:noFill/>
          <a:ln w="9525">
            <a:noFill/>
            <a:miter lim="800000"/>
            <a:headEnd/>
            <a:tailEnd/>
          </a:ln>
        </p:spPr>
        <p:txBody>
          <a:bodyPr>
            <a:spAutoFit/>
          </a:bodyPr>
          <a:lstStyle/>
          <a:p>
            <a:pPr>
              <a:lnSpc>
                <a:spcPct val="107000"/>
              </a:lnSpc>
              <a:spcAft>
                <a:spcPts val="800"/>
              </a:spcAft>
            </a:pPr>
            <a:r>
              <a:rPr lang="ru-RU" sz="1100">
                <a:latin typeface="Times New Roman" pitchFamily="18" charset="0"/>
                <a:ea typeface="Calibri" pitchFamily="34" charset="0"/>
                <a:cs typeface="Times New Roman" pitchFamily="18" charset="0"/>
              </a:rPr>
              <a:t>В рамках Года родного языка  и народного единства учитель родного языка и литературы </a:t>
            </a:r>
            <a:r>
              <a:rPr lang="ru-RU" sz="1100">
                <a:solidFill>
                  <a:srgbClr val="000000"/>
                </a:solidFill>
                <a:latin typeface="Times New Roman" pitchFamily="18" charset="0"/>
                <a:ea typeface="Calibri" pitchFamily="34" charset="0"/>
                <a:cs typeface="Times New Roman" pitchFamily="18" charset="0"/>
              </a:rPr>
              <a:t>Тямаева Р</a:t>
            </a:r>
            <a:r>
              <a:rPr lang="tt-RU" sz="1100">
                <a:solidFill>
                  <a:srgbClr val="000000"/>
                </a:solidFill>
                <a:latin typeface="Times New Roman" pitchFamily="18" charset="0"/>
                <a:ea typeface="Calibri" pitchFamily="34" charset="0"/>
                <a:cs typeface="Times New Roman" pitchFamily="18" charset="0"/>
              </a:rPr>
              <a:t>оза Рафкатовна </a:t>
            </a:r>
            <a:r>
              <a:rPr lang="ru-RU" sz="1100">
                <a:solidFill>
                  <a:srgbClr val="000000"/>
                </a:solidFill>
                <a:latin typeface="Times New Roman" pitchFamily="18" charset="0"/>
                <a:ea typeface="Calibri" pitchFamily="34" charset="0"/>
                <a:cs typeface="Times New Roman" pitchFamily="18" charset="0"/>
              </a:rPr>
              <a:t> провела в 6 классе классный час на тему "Татарстан-моя Родина". Дети работали в группах и отвечали на вопросы викторины. Интересный и познавательный классный час прошёл в этом классе.</a:t>
            </a:r>
            <a:r>
              <a:rPr lang="tt-RU" sz="1100">
                <a:solidFill>
                  <a:srgbClr val="000000"/>
                </a:solidFill>
                <a:latin typeface="Times New Roman" pitchFamily="18" charset="0"/>
                <a:ea typeface="Calibri" pitchFamily="34" charset="0"/>
                <a:cs typeface="Times New Roman" pitchFamily="18" charset="0"/>
              </a:rPr>
              <a:t>/ </a:t>
            </a:r>
            <a:r>
              <a:rPr lang="ru-RU" sz="1100">
                <a:solidFill>
                  <a:srgbClr val="000000"/>
                </a:solidFill>
                <a:latin typeface="Times New Roman" pitchFamily="18" charset="0"/>
                <a:ea typeface="Calibri" pitchFamily="34" charset="0"/>
                <a:cs typeface="Times New Roman" pitchFamily="18" charset="0"/>
              </a:rPr>
              <a:t>Туган тел һәм Халык бердәмлеге елы кысаларында Туган тел һәм әдәбият</a:t>
            </a:r>
            <a:r>
              <a:rPr lang="tt-RU" sz="1100">
                <a:solidFill>
                  <a:srgbClr val="000000"/>
                </a:solidFill>
                <a:latin typeface="Times New Roman" pitchFamily="18" charset="0"/>
                <a:ea typeface="Calibri" pitchFamily="34" charset="0"/>
                <a:cs typeface="Times New Roman" pitchFamily="18" charset="0"/>
              </a:rPr>
              <a:t>ы</a:t>
            </a:r>
            <a:r>
              <a:rPr lang="ru-RU" sz="1100">
                <a:solidFill>
                  <a:srgbClr val="000000"/>
                </a:solidFill>
                <a:latin typeface="Times New Roman" pitchFamily="18" charset="0"/>
                <a:ea typeface="Calibri" pitchFamily="34" charset="0"/>
                <a:cs typeface="Times New Roman" pitchFamily="18" charset="0"/>
              </a:rPr>
              <a:t> укытучысы Тямаева Р</a:t>
            </a:r>
            <a:r>
              <a:rPr lang="tt-RU" sz="1100">
                <a:solidFill>
                  <a:srgbClr val="000000"/>
                </a:solidFill>
                <a:latin typeface="Times New Roman" pitchFamily="18" charset="0"/>
                <a:ea typeface="Calibri" pitchFamily="34" charset="0"/>
                <a:cs typeface="Times New Roman" pitchFamily="18" charset="0"/>
              </a:rPr>
              <a:t>оза Рафкатовна  6 нчы сыйныфта "Татарстан- минем Ватаным" дигән темага сыйныф сәгате үткәрде. Балалар төркемнәрдә эшләделәр, викторина сорауларына җавап бирделәр. Бу сыйныфта  файдалы һәм кызыклы сыйныф сәгате үтте.</a:t>
            </a:r>
            <a:endParaRPr lang="ru-RU" sz="1100">
              <a:latin typeface="Calibri" pitchFamily="34" charset="0"/>
              <a:ea typeface="Calibri" pitchFamily="34" charset="0"/>
              <a:cs typeface="Times New Roman" pitchFamily="18" charset="0"/>
            </a:endParaRPr>
          </a:p>
        </p:txBody>
      </p:sp>
      <p:pic>
        <p:nvPicPr>
          <p:cNvPr id="2050" name="Picture 2"/>
          <p:cNvPicPr>
            <a:picLocks noChangeAspect="1" noChangeArrowheads="1"/>
          </p:cNvPicPr>
          <p:nvPr/>
        </p:nvPicPr>
        <p:blipFill>
          <a:blip r:embed="rId3" cstate="print">
            <a:extLst>
              <a:ext uri="{28A0092B-C50C-407E-A947-70E740481C1C}"/>
            </a:extLst>
          </a:blip>
          <a:srcRect/>
          <a:stretch>
            <a:fillRect/>
          </a:stretch>
        </p:blipFill>
        <p:spPr bwMode="auto">
          <a:xfrm>
            <a:off x="6858000" y="1131590"/>
            <a:ext cx="1931023" cy="277874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2051" name="Picture 3"/>
          <p:cNvPicPr>
            <a:picLocks noChangeAspect="1" noChangeArrowheads="1"/>
          </p:cNvPicPr>
          <p:nvPr/>
        </p:nvPicPr>
        <p:blipFill>
          <a:blip r:embed="rId4" cstate="print">
            <a:extLst>
              <a:ext uri="{28A0092B-C50C-407E-A947-70E740481C1C}"/>
            </a:extLst>
          </a:blip>
          <a:srcRect/>
          <a:stretch>
            <a:fillRect/>
          </a:stretch>
        </p:blipFill>
        <p:spPr bwMode="auto">
          <a:xfrm>
            <a:off x="3754681" y="3138565"/>
            <a:ext cx="2530275" cy="171529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extLst>
        </p:spPr>
      </p:pic>
      <p:pic>
        <p:nvPicPr>
          <p:cNvPr id="2052" name="Picture 4"/>
          <p:cNvPicPr>
            <a:picLocks noChangeAspect="1" noChangeArrowheads="1"/>
          </p:cNvPicPr>
          <p:nvPr/>
        </p:nvPicPr>
        <p:blipFill>
          <a:blip r:embed="rId5" cstate="print">
            <a:extLst>
              <a:ext uri="{28A0092B-C50C-407E-A947-70E740481C1C}"/>
            </a:extLst>
          </a:blip>
          <a:srcRect/>
          <a:stretch>
            <a:fillRect/>
          </a:stretch>
        </p:blipFill>
        <p:spPr bwMode="auto">
          <a:xfrm>
            <a:off x="683568" y="364930"/>
            <a:ext cx="1647072" cy="21966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2053" name="Picture 5"/>
          <p:cNvPicPr>
            <a:picLocks noChangeAspect="1" noChangeArrowheads="1"/>
          </p:cNvPicPr>
          <p:nvPr/>
        </p:nvPicPr>
        <p:blipFill>
          <a:blip r:embed="rId6" cstate="print">
            <a:extLst>
              <a:ext uri="{28A0092B-C50C-407E-A947-70E740481C1C}"/>
            </a:extLst>
          </a:blip>
          <a:srcRect/>
          <a:stretch>
            <a:fillRect/>
          </a:stretch>
        </p:blipFill>
        <p:spPr bwMode="auto">
          <a:xfrm>
            <a:off x="1032779" y="2989597"/>
            <a:ext cx="1749849" cy="190543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625" y="644525"/>
            <a:ext cx="7499350" cy="304800"/>
          </a:xfrm>
        </p:spPr>
        <p:txBody>
          <a:bodyPr>
            <a:noAutofit/>
          </a:bodyPr>
          <a:lstStyle/>
          <a:p>
            <a:pPr algn="ctr"/>
            <a:r>
              <a:rPr lang="ru-RU" sz="1000" smtClean="0">
                <a:latin typeface="Times New Roman" pitchFamily="18" charset="0"/>
                <a:ea typeface="Calibri" pitchFamily="34" charset="0"/>
                <a:cs typeface="Times New Roman" pitchFamily="18" charset="0"/>
              </a:rPr>
              <a:t>Информационный час  татарской культуры «Слово, творящее мир</a:t>
            </a:r>
            <a:r>
              <a:rPr lang="en-US" sz="1000" smtClean="0">
                <a:latin typeface="Times New Roman" pitchFamily="18" charset="0"/>
                <a:ea typeface="Calibri" pitchFamily="34" charset="0"/>
                <a:cs typeface="Times New Roman" pitchFamily="18" charset="0"/>
              </a:rPr>
              <a:t>/</a:t>
            </a:r>
            <a:br>
              <a:rPr lang="en-US" sz="1000" smtClean="0">
                <a:latin typeface="Times New Roman" pitchFamily="18" charset="0"/>
                <a:ea typeface="Calibri" pitchFamily="34" charset="0"/>
                <a:cs typeface="Times New Roman" pitchFamily="18" charset="0"/>
              </a:rPr>
            </a:br>
            <a:r>
              <a:rPr lang="ru-RU" sz="1000" smtClean="0">
                <a:solidFill>
                  <a:srgbClr val="000000"/>
                </a:solidFill>
                <a:latin typeface="Times New Roman" pitchFamily="18" charset="0"/>
                <a:ea typeface="Calibri" pitchFamily="34" charset="0"/>
                <a:cs typeface="Times New Roman" pitchFamily="18" charset="0"/>
              </a:rPr>
              <a:t>Татар мәдәниятенең мәгълүмати сәгате</a:t>
            </a:r>
            <a:r>
              <a:rPr lang="ru-RU" sz="1000" smtClean="0">
                <a:latin typeface="Times New Roman" pitchFamily="18" charset="0"/>
                <a:ea typeface="Calibri" pitchFamily="34" charset="0"/>
                <a:cs typeface="Times New Roman" pitchFamily="18" charset="0"/>
              </a:rPr>
              <a:t> «Сүз</a:t>
            </a:r>
            <a:r>
              <a:rPr lang="en-US" sz="1000" smtClean="0">
                <a:latin typeface="Times New Roman" pitchFamily="18" charset="0"/>
                <a:ea typeface="Calibri" pitchFamily="34" charset="0"/>
                <a:cs typeface="Times New Roman" pitchFamily="18" charset="0"/>
              </a:rPr>
              <a:t>-</a:t>
            </a:r>
            <a:r>
              <a:rPr lang="ru-RU" sz="1000" smtClean="0">
                <a:latin typeface="Times New Roman" pitchFamily="18" charset="0"/>
                <a:ea typeface="Calibri" pitchFamily="34" charset="0"/>
                <a:cs typeface="Times New Roman" pitchFamily="18" charset="0"/>
              </a:rPr>
              <a:t> иҗат итүче дөнья»</a:t>
            </a:r>
            <a:endParaRPr lang="ru-RU" sz="1000" smtClean="0">
              <a:solidFill>
                <a:srgbClr val="002060"/>
              </a:solidFill>
              <a:effectLst>
                <a:outerShdw blurRad="38100" dist="38100" dir="2700000" algn="tl">
                  <a:srgbClr val="C0C0C0"/>
                </a:outerShdw>
              </a:effectLst>
              <a:latin typeface="Times New Roman" pitchFamily="18" charset="0"/>
              <a:ea typeface="Calibri" pitchFamily="34" charset="0"/>
              <a:cs typeface="Times New Roman" pitchFamily="18" charset="0"/>
            </a:endParaRPr>
          </a:p>
        </p:txBody>
      </p:sp>
      <p:sp>
        <p:nvSpPr>
          <p:cNvPr id="17410" name="Номер слайда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319C8A-A237-49C0-BA75-EA0884D10E20}" type="slidenum">
              <a:rPr lang="ru-RU">
                <a:solidFill>
                  <a:srgbClr val="898989"/>
                </a:solidFill>
                <a:cs typeface="Arial" charset="0"/>
              </a:rPr>
              <a:pPr fontAlgn="base">
                <a:spcBef>
                  <a:spcPct val="0"/>
                </a:spcBef>
                <a:spcAft>
                  <a:spcPct val="0"/>
                </a:spcAft>
              </a:pPr>
              <a:t>4</a:t>
            </a:fld>
            <a:endParaRPr lang="ru-RU">
              <a:solidFill>
                <a:srgbClr val="898989"/>
              </a:solidFill>
              <a:cs typeface="Arial" charset="0"/>
            </a:endParaRPr>
          </a:p>
        </p:txBody>
      </p:sp>
      <p:sp>
        <p:nvSpPr>
          <p:cNvPr id="6" name="Заголовок 1"/>
          <p:cNvSpPr txBox="1">
            <a:spLocks/>
          </p:cNvSpPr>
          <p:nvPr/>
        </p:nvSpPr>
        <p:spPr>
          <a:xfrm>
            <a:off x="611188" y="249238"/>
            <a:ext cx="8075612" cy="276225"/>
          </a:xfrm>
          <a:prstGeom prst="rect">
            <a:avLst/>
          </a:prstGeom>
        </p:spPr>
        <p:txBody>
          <a:bodyPr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fontAlgn="auto">
              <a:spcAft>
                <a:spcPts val="0"/>
              </a:spcAft>
              <a:defRPr/>
            </a:pPr>
            <a:r>
              <a:rPr lang="tt-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МАОУ “СОШ №2” г.Нурлат РТ</a:t>
            </a:r>
            <a:endPar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7412" name="Рисунок 18"/>
          <p:cNvPicPr>
            <a:picLocks noChangeAspect="1"/>
          </p:cNvPicPr>
          <p:nvPr/>
        </p:nvPicPr>
        <p:blipFill>
          <a:blip r:embed="rId2"/>
          <a:srcRect/>
          <a:stretch>
            <a:fillRect/>
          </a:stretch>
        </p:blipFill>
        <p:spPr bwMode="auto">
          <a:xfrm>
            <a:off x="7019925" y="33338"/>
            <a:ext cx="1930400" cy="841375"/>
          </a:xfrm>
          <a:prstGeom prst="rect">
            <a:avLst/>
          </a:prstGeom>
          <a:noFill/>
          <a:ln w="9525">
            <a:noFill/>
            <a:miter lim="800000"/>
            <a:headEnd/>
            <a:tailEnd/>
          </a:ln>
        </p:spPr>
      </p:pic>
      <p:sp>
        <p:nvSpPr>
          <p:cNvPr id="17413" name="Прямоугольник 2"/>
          <p:cNvSpPr>
            <a:spLocks noChangeArrowheads="1"/>
          </p:cNvSpPr>
          <p:nvPr/>
        </p:nvSpPr>
        <p:spPr bwMode="auto">
          <a:xfrm>
            <a:off x="3054350" y="1012825"/>
            <a:ext cx="3930650" cy="803275"/>
          </a:xfrm>
          <a:prstGeom prst="rect">
            <a:avLst/>
          </a:prstGeom>
          <a:noFill/>
          <a:ln w="9525">
            <a:noFill/>
            <a:miter lim="800000"/>
            <a:headEnd/>
            <a:tailEnd/>
          </a:ln>
        </p:spPr>
        <p:txBody>
          <a:bodyPr>
            <a:spAutoFit/>
          </a:bodyPr>
          <a:lstStyle/>
          <a:p>
            <a:pPr>
              <a:lnSpc>
                <a:spcPct val="115000"/>
              </a:lnSpc>
              <a:spcAft>
                <a:spcPts val="1000"/>
              </a:spcAft>
            </a:pPr>
            <a:r>
              <a:rPr lang="tt-RU" sz="1200">
                <a:solidFill>
                  <a:srgbClr val="002060"/>
                </a:solidFill>
                <a:latin typeface="Times New Roman" pitchFamily="18" charset="0"/>
                <a:cs typeface="Times New Roman" pitchFamily="18" charset="0"/>
              </a:rPr>
              <a:t>.</a:t>
            </a:r>
            <a:endParaRPr lang="ru-RU" sz="1200">
              <a:solidFill>
                <a:srgbClr val="002060"/>
              </a:solidFill>
              <a:latin typeface="Times New Roman" pitchFamily="18" charset="0"/>
              <a:ea typeface="Calibri" pitchFamily="34" charset="0"/>
              <a:cs typeface="Times New Roman" pitchFamily="18" charset="0"/>
            </a:endParaRPr>
          </a:p>
          <a:p>
            <a:pPr>
              <a:lnSpc>
                <a:spcPct val="107000"/>
              </a:lnSpc>
            </a:pPr>
            <a:r>
              <a:rPr lang="ru-RU" sz="1200">
                <a:solidFill>
                  <a:srgbClr val="002060"/>
                </a:solidFill>
                <a:latin typeface="Times New Roman" pitchFamily="18" charset="0"/>
                <a:cs typeface="Times New Roman" pitchFamily="18" charset="0"/>
              </a:rPr>
              <a:t>         </a:t>
            </a:r>
            <a:endParaRPr lang="ru-RU" sz="1100">
              <a:solidFill>
                <a:srgbClr val="002060"/>
              </a:solidFill>
              <a:latin typeface="Times New Roman" pitchFamily="18" charset="0"/>
              <a:cs typeface="Calibri" pitchFamily="34" charset="0"/>
            </a:endParaRPr>
          </a:p>
          <a:p>
            <a:pPr>
              <a:lnSpc>
                <a:spcPct val="107000"/>
              </a:lnSpc>
              <a:spcAft>
                <a:spcPts val="800"/>
              </a:spcAft>
            </a:pPr>
            <a:r>
              <a:rPr lang="ru-RU" sz="1100">
                <a:solidFill>
                  <a:srgbClr val="000000"/>
                </a:solidFill>
                <a:latin typeface="Calibri" pitchFamily="34" charset="0"/>
                <a:cs typeface="Calibri" pitchFamily="34" charset="0"/>
              </a:rPr>
              <a:t> </a:t>
            </a:r>
          </a:p>
        </p:txBody>
      </p:sp>
      <p:pic>
        <p:nvPicPr>
          <p:cNvPr id="7" name="Picture 5" descr="C:\Users\uekmxbhf\Desktop\отчет по году родных языков\март аена отчет\фотки\IMG-20210303-WA0078.jpg"/>
          <p:cNvPicPr>
            <a:picLocks noChangeAspect="1" noChangeArrowheads="1"/>
          </p:cNvPicPr>
          <p:nvPr/>
        </p:nvPicPr>
        <p:blipFill>
          <a:blip r:embed="rId3" cstate="print">
            <a:extLst>
              <a:ext uri="{28A0092B-C50C-407E-A947-70E740481C1C}"/>
            </a:extLst>
          </a:blip>
          <a:srcRect/>
          <a:stretch>
            <a:fillRect/>
          </a:stretch>
        </p:blipFill>
        <p:spPr bwMode="auto">
          <a:xfrm>
            <a:off x="580972" y="774122"/>
            <a:ext cx="2016224" cy="1509596"/>
          </a:xfrm>
          <a:prstGeom prst="rect">
            <a:avLst/>
          </a:prstGeom>
          <a:ln>
            <a:noFill/>
          </a:ln>
          <a:effectLst>
            <a:softEdge rad="112500"/>
          </a:effectLst>
          <a:extLst>
            <a:ext uri="{909E8E84-426E-40DD-AFC4-6F175D3DCCD1}"/>
          </a:extLst>
        </p:spPr>
      </p:pic>
      <p:pic>
        <p:nvPicPr>
          <p:cNvPr id="17415" name="Рисунок 8"/>
          <p:cNvPicPr>
            <a:picLocks noChangeAspect="1"/>
          </p:cNvPicPr>
          <p:nvPr/>
        </p:nvPicPr>
        <p:blipFill>
          <a:blip r:embed="rId4"/>
          <a:srcRect/>
          <a:stretch>
            <a:fillRect/>
          </a:stretch>
        </p:blipFill>
        <p:spPr bwMode="auto">
          <a:xfrm>
            <a:off x="7021513" y="1136650"/>
            <a:ext cx="1928812" cy="2571750"/>
          </a:xfrm>
          <a:prstGeom prst="rect">
            <a:avLst/>
          </a:prstGeom>
          <a:noFill/>
          <a:ln w="9525">
            <a:noFill/>
            <a:miter lim="800000"/>
            <a:headEnd/>
            <a:tailEnd/>
          </a:ln>
        </p:spPr>
      </p:pic>
      <p:pic>
        <p:nvPicPr>
          <p:cNvPr id="11" name="Picture 5"/>
          <p:cNvPicPr>
            <a:picLocks noChangeAspect="1" noChangeArrowheads="1"/>
          </p:cNvPicPr>
          <p:nvPr/>
        </p:nvPicPr>
        <p:blipFill>
          <a:blip r:embed="rId5" cstate="print">
            <a:extLst>
              <a:ext uri="{28A0092B-C50C-407E-A947-70E740481C1C}"/>
            </a:extLst>
          </a:blip>
          <a:srcRect/>
          <a:stretch>
            <a:fillRect/>
          </a:stretch>
        </p:blipFill>
        <p:spPr bwMode="auto">
          <a:xfrm>
            <a:off x="683568" y="2812400"/>
            <a:ext cx="2954709" cy="1784174"/>
          </a:xfrm>
          <a:prstGeom prst="roundRect">
            <a:avLst/>
          </a:prstGeom>
          <a:noFill/>
          <a:ln>
            <a:noFill/>
          </a:ln>
          <a:effectLst/>
          <a:extLst>
            <a:ext uri="{909E8E84-426E-40DD-AFC4-6F175D3DCCD1}"/>
            <a:ext uri="{91240B29-F687-4F45-9708-019B960494DF}"/>
            <a:ext uri="{AF507438-7753-43E0-B8FC-AC1667EBCBE1}"/>
          </a:extLst>
        </p:spPr>
      </p:pic>
      <p:pic>
        <p:nvPicPr>
          <p:cNvPr id="12" name="Picture 5"/>
          <p:cNvPicPr>
            <a:picLocks noChangeAspect="1" noChangeArrowheads="1"/>
          </p:cNvPicPr>
          <p:nvPr/>
        </p:nvPicPr>
        <p:blipFill>
          <a:blip r:embed="rId6" cstate="print">
            <a:extLst>
              <a:ext uri="{28A0092B-C50C-407E-A947-70E740481C1C}"/>
            </a:extLst>
          </a:blip>
          <a:srcRect/>
          <a:stretch>
            <a:fillRect/>
          </a:stretch>
        </p:blipFill>
        <p:spPr bwMode="auto">
          <a:xfrm>
            <a:off x="4283968" y="3003798"/>
            <a:ext cx="2212622" cy="172484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17418" name="Прямоугольник 4"/>
          <p:cNvSpPr>
            <a:spLocks noChangeArrowheads="1"/>
          </p:cNvSpPr>
          <p:nvPr/>
        </p:nvSpPr>
        <p:spPr bwMode="auto">
          <a:xfrm rot="10800000" flipV="1">
            <a:off x="2700338" y="936625"/>
            <a:ext cx="4157662" cy="3627438"/>
          </a:xfrm>
          <a:prstGeom prst="rect">
            <a:avLst/>
          </a:prstGeom>
          <a:noFill/>
          <a:ln w="9525">
            <a:noFill/>
            <a:miter lim="800000"/>
            <a:headEnd/>
            <a:tailEnd/>
          </a:ln>
        </p:spPr>
        <p:txBody>
          <a:bodyPr>
            <a:spAutoFit/>
          </a:bodyPr>
          <a:lstStyle/>
          <a:p>
            <a:pPr>
              <a:lnSpc>
                <a:spcPct val="107000"/>
              </a:lnSpc>
              <a:spcAft>
                <a:spcPts val="800"/>
              </a:spcAft>
            </a:pPr>
            <a:r>
              <a:rPr lang="ru-RU" sz="800">
                <a:latin typeface="Times New Roman" pitchFamily="18" charset="0"/>
                <a:ea typeface="Calibri" pitchFamily="34" charset="0"/>
                <a:cs typeface="Times New Roman" pitchFamily="18" charset="0"/>
              </a:rPr>
              <a:t>В рамках Года родного языка  и народного единства учитель родного языка и литературы Сафина Зиля Сахабетдиновна провела </a:t>
            </a:r>
            <a:r>
              <a:rPr lang="ru-RU" sz="800" b="1">
                <a:solidFill>
                  <a:srgbClr val="000000"/>
                </a:solidFill>
                <a:latin typeface="Times New Roman" pitchFamily="18" charset="0"/>
                <a:ea typeface="Calibri" pitchFamily="34" charset="0"/>
                <a:cs typeface="Times New Roman" pitchFamily="18" charset="0"/>
              </a:rPr>
              <a:t>информационный час  татарской культуры «Слово, творящее мир». </a:t>
            </a:r>
            <a:r>
              <a:rPr lang="ru-RU" sz="800">
                <a:solidFill>
                  <a:srgbClr val="000000"/>
                </a:solidFill>
                <a:latin typeface="Times New Roman" pitchFamily="18" charset="0"/>
                <a:ea typeface="Calibri" pitchFamily="34" charset="0"/>
                <a:cs typeface="Times New Roman" pitchFamily="18" charset="0"/>
              </a:rPr>
              <a:t>В начале мероприятия дети прослушали китайскую притчу «Ладная семья».  Ребята активно участвовали в обсуждении данной темы: отвечали на вопросы, разбирали различные жизненные ситуации, выполняли практические задания и тесты./ Туган тел һәм Халык бердәмлеге елы кысаларында туган тел һәм әдәбияты укытучысы Сафина Зилә Сәхәбетдин кызы " Сүз- иҗат итүче дөнья</a:t>
            </a:r>
            <a:r>
              <a:rPr lang="ru-RU" sz="800">
                <a:latin typeface="Times New Roman" pitchFamily="18" charset="0"/>
                <a:ea typeface="Calibri" pitchFamily="34" charset="0"/>
                <a:cs typeface="Times New Roman" pitchFamily="18" charset="0"/>
              </a:rPr>
              <a:t> " дип исемләнгән татар мәдәниятенең мәгълүмати сәгате үткәрде. Чара башында балалар кытайның «Тату гаилә» дигән мисалын тыңладыла Балалар әлеге тема буенча фикер алышуда актив катнаштылар: сорауларга җавап бирделәр, төрле тормыш ситуацияләрен карадылар, практик биремнәр һәм тестлар эшләделәр</a:t>
            </a:r>
          </a:p>
          <a:p>
            <a:pPr>
              <a:lnSpc>
                <a:spcPct val="107000"/>
              </a:lnSpc>
              <a:spcAft>
                <a:spcPts val="800"/>
              </a:spcAft>
            </a:pPr>
            <a:r>
              <a:rPr lang="tt-RU" sz="3600">
                <a:solidFill>
                  <a:srgbClr val="000000"/>
                </a:solidFill>
                <a:latin typeface="Times New Roman" pitchFamily="18" charset="0"/>
                <a:ea typeface="Calibri" pitchFamily="34" charset="0"/>
                <a:cs typeface="Times New Roman" pitchFamily="18" charset="0"/>
              </a:rPr>
              <a:t> </a:t>
            </a:r>
            <a:endParaRPr lang="ru-RU" sz="2800">
              <a:latin typeface="Calibri" pitchFamily="34" charset="0"/>
              <a:ea typeface="Calibri" pitchFamily="34" charset="0"/>
              <a:cs typeface="Times New Roman" pitchFamily="18" charset="0"/>
            </a:endParaRPr>
          </a:p>
          <a:p>
            <a:pPr>
              <a:lnSpc>
                <a:spcPct val="107000"/>
              </a:lnSpc>
              <a:spcAft>
                <a:spcPts val="800"/>
              </a:spcAft>
            </a:pPr>
            <a:r>
              <a:rPr lang="tt-RU" sz="3600">
                <a:solidFill>
                  <a:srgbClr val="000000"/>
                </a:solidFill>
                <a:latin typeface="Times New Roman" pitchFamily="18" charset="0"/>
                <a:ea typeface="Calibri" pitchFamily="34" charset="0"/>
                <a:cs typeface="Times New Roman" pitchFamily="18" charset="0"/>
              </a:rPr>
              <a:t> </a:t>
            </a:r>
            <a:endParaRPr lang="ru-RU" sz="2800">
              <a:latin typeface="Calibri" pitchFamily="34" charset="0"/>
              <a:ea typeface="Calibri" pitchFamily="34" charset="0"/>
              <a:cs typeface="Times New Roman" pitchFamily="18" charset="0"/>
            </a:endParaRPr>
          </a:p>
          <a:p>
            <a:pPr>
              <a:lnSpc>
                <a:spcPct val="107000"/>
              </a:lnSpc>
              <a:spcAft>
                <a:spcPts val="800"/>
              </a:spcAft>
            </a:pPr>
            <a:r>
              <a:rPr lang="tt-RU" sz="3600">
                <a:solidFill>
                  <a:srgbClr val="000000"/>
                </a:solidFill>
                <a:latin typeface="Times New Roman" pitchFamily="18" charset="0"/>
                <a:ea typeface="Calibri" pitchFamily="34" charset="0"/>
                <a:cs typeface="Times New Roman" pitchFamily="18" charset="0"/>
              </a:rPr>
              <a:t> </a:t>
            </a:r>
            <a:endParaRPr lang="ru-RU" sz="2800">
              <a:latin typeface="Calibri" pitchFamily="34"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3646</TotalTime>
  <Words>449</Words>
  <Application>Microsoft Office PowerPoint</Application>
  <PresentationFormat>Экран (16:9)</PresentationFormat>
  <Paragraphs>33</Paragraphs>
  <Slides>4</Slides>
  <Notes>0</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1</vt:i4>
      </vt:variant>
      <vt:variant>
        <vt:lpstr>Заголовки слайдов</vt:lpstr>
      </vt:variant>
      <vt:variant>
        <vt:i4>4</vt:i4>
      </vt:variant>
    </vt:vector>
  </HeadingPairs>
  <TitlesOfParts>
    <vt:vector size="8" baseType="lpstr">
      <vt:lpstr>Arial</vt:lpstr>
      <vt:lpstr>Calibri</vt:lpstr>
      <vt:lpstr>Times New Roman</vt:lpstr>
      <vt:lpstr>2_Тема Office</vt:lpstr>
      <vt:lpstr>               Всемирная акция “Татарча диктант”                     </vt:lpstr>
      <vt:lpstr>                       Бәйге «Шигъри мизгелләр»/                      конкурс” Поэтические моменты”   </vt:lpstr>
      <vt:lpstr>Классный час «Татарстан – моя Родина!» /    «Татарстан - минем Ватаным!»</vt:lpstr>
      <vt:lpstr>Информационный час  татарской культуры «Слово, творящее мир/ Татар мәдәниятенең мәгълүмати сәгате «Сүз- иҗат итүче дөнья»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Fauzia</cp:lastModifiedBy>
  <cp:revision>456</cp:revision>
  <cp:lastPrinted>2021-02-01T07:48:05Z</cp:lastPrinted>
  <dcterms:created xsi:type="dcterms:W3CDTF">2015-10-13T08:15:21Z</dcterms:created>
  <dcterms:modified xsi:type="dcterms:W3CDTF">2021-09-23T16:36:42Z</dcterms:modified>
</cp:coreProperties>
</file>